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60" r:id="rId4"/>
    <p:sldId id="261" r:id="rId5"/>
    <p:sldId id="259" r:id="rId6"/>
    <p:sldId id="276" r:id="rId7"/>
    <p:sldId id="304" r:id="rId8"/>
    <p:sldId id="305" r:id="rId9"/>
    <p:sldId id="306" r:id="rId10"/>
    <p:sldId id="313" r:id="rId11"/>
    <p:sldId id="308" r:id="rId12"/>
    <p:sldId id="262" r:id="rId13"/>
    <p:sldId id="264" r:id="rId14"/>
    <p:sldId id="283" r:id="rId15"/>
    <p:sldId id="282" r:id="rId16"/>
    <p:sldId id="281" r:id="rId17"/>
    <p:sldId id="315" r:id="rId18"/>
    <p:sldId id="316" r:id="rId19"/>
    <p:sldId id="265" r:id="rId20"/>
    <p:sldId id="286" r:id="rId21"/>
    <p:sldId id="310" r:id="rId22"/>
    <p:sldId id="318" r:id="rId23"/>
    <p:sldId id="300" r:id="rId24"/>
    <p:sldId id="319" r:id="rId25"/>
    <p:sldId id="312" r:id="rId26"/>
    <p:sldId id="294" r:id="rId27"/>
    <p:sldId id="309" r:id="rId28"/>
    <p:sldId id="323" r:id="rId29"/>
    <p:sldId id="311" r:id="rId30"/>
    <p:sldId id="266" r:id="rId31"/>
    <p:sldId id="288" r:id="rId32"/>
    <p:sldId id="289" r:id="rId33"/>
    <p:sldId id="3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23" autoAdjust="0"/>
    <p:restoredTop sz="94663"/>
  </p:normalViewPr>
  <p:slideViewPr>
    <p:cSldViewPr snapToGrid="0">
      <p:cViewPr varScale="1">
        <p:scale>
          <a:sx n="66" d="100"/>
          <a:sy n="66" d="100"/>
        </p:scale>
        <p:origin x="200" y="1192"/>
      </p:cViewPr>
      <p:guideLst/>
    </p:cSldViewPr>
  </p:slideViewPr>
  <p:outlineViewPr>
    <p:cViewPr>
      <p:scale>
        <a:sx n="33" d="100"/>
        <a:sy n="33" d="100"/>
      </p:scale>
      <p:origin x="0" y="-41160"/>
    </p:cViewPr>
  </p:outlineViewPr>
  <p:notesTextViewPr>
    <p:cViewPr>
      <p:scale>
        <a:sx n="1" d="1"/>
        <a:sy n="1" d="1"/>
      </p:scale>
      <p:origin x="0" y="0"/>
    </p:cViewPr>
  </p:notesTextViewPr>
  <p:sorterViewPr>
    <p:cViewPr>
      <p:scale>
        <a:sx n="84" d="100"/>
        <a:sy n="84" d="100"/>
      </p:scale>
      <p:origin x="0" y="-2154"/>
    </p:cViewPr>
  </p:sorterViewPr>
  <p:notesViewPr>
    <p:cSldViewPr snapToGrid="0">
      <p:cViewPr>
        <p:scale>
          <a:sx n="130" d="100"/>
          <a:sy n="130" d="100"/>
        </p:scale>
        <p:origin x="1600" y="-14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645CA-F82F-C748-9246-4116858127A0}" type="datetimeFigureOut">
              <a:rPr lang="en-US" smtClean="0"/>
              <a:t>6/6/22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6A577-6B82-C84D-A639-56B5B61C87FC}" type="slidenum">
              <a:rPr lang="en-US" smtClean="0"/>
              <a:t>‹#›</a:t>
            </a:fld>
            <a:endParaRPr lang="en-US"/>
          </a:p>
        </p:txBody>
      </p:sp>
    </p:spTree>
    <p:extLst>
      <p:ext uri="{BB962C8B-B14F-4D97-AF65-F5344CB8AC3E}">
        <p14:creationId xmlns:p14="http://schemas.microsoft.com/office/powerpoint/2010/main" val="308509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asedu-my.sharepoint.com/personal/jennifer_macdonald_education_tas_gov_au/Documents/ISME/Tasks/Task%202.docx?web=1"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tasedu-my.sharepoint.com/personal/jennifer_macdonald_education_tas_gov_au/Documents/ISME/Tasks/Task%203.docx?web=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asedu-my.sharepoint.com/personal/jennifer_macdonald_education_tas_gov_au/Documents/ISME/Tasks/Task%203.docx?web=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1</a:t>
            </a:fld>
            <a:endParaRPr lang="en-US"/>
          </a:p>
        </p:txBody>
      </p:sp>
    </p:spTree>
    <p:extLst>
      <p:ext uri="{BB962C8B-B14F-4D97-AF65-F5344CB8AC3E}">
        <p14:creationId xmlns:p14="http://schemas.microsoft.com/office/powerpoint/2010/main" val="145922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46A577-6B82-C84D-A639-56B5B61C87FC}" type="slidenum">
              <a:rPr lang="en-US" smtClean="0"/>
              <a:t>23</a:t>
            </a:fld>
            <a:endParaRPr lang="en-US"/>
          </a:p>
        </p:txBody>
      </p:sp>
    </p:spTree>
    <p:extLst>
      <p:ext uri="{BB962C8B-B14F-4D97-AF65-F5344CB8AC3E}">
        <p14:creationId xmlns:p14="http://schemas.microsoft.com/office/powerpoint/2010/main" val="11504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46A577-6B82-C84D-A639-56B5B61C87FC}" type="slidenum">
              <a:rPr lang="en-US" smtClean="0"/>
              <a:t>24</a:t>
            </a:fld>
            <a:endParaRPr lang="en-US"/>
          </a:p>
        </p:txBody>
      </p:sp>
    </p:spTree>
    <p:extLst>
      <p:ext uri="{BB962C8B-B14F-4D97-AF65-F5344CB8AC3E}">
        <p14:creationId xmlns:p14="http://schemas.microsoft.com/office/powerpoint/2010/main" val="82521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25</a:t>
            </a:fld>
            <a:endParaRPr lang="en-US"/>
          </a:p>
        </p:txBody>
      </p:sp>
    </p:spTree>
    <p:extLst>
      <p:ext uri="{BB962C8B-B14F-4D97-AF65-F5344CB8AC3E}">
        <p14:creationId xmlns:p14="http://schemas.microsoft.com/office/powerpoint/2010/main" val="1750828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26</a:t>
            </a:fld>
            <a:endParaRPr lang="en-US"/>
          </a:p>
        </p:txBody>
      </p:sp>
    </p:spTree>
    <p:extLst>
      <p:ext uri="{BB962C8B-B14F-4D97-AF65-F5344CB8AC3E}">
        <p14:creationId xmlns:p14="http://schemas.microsoft.com/office/powerpoint/2010/main" val="256407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27</a:t>
            </a:fld>
            <a:endParaRPr lang="en-US"/>
          </a:p>
        </p:txBody>
      </p:sp>
    </p:spTree>
    <p:extLst>
      <p:ext uri="{BB962C8B-B14F-4D97-AF65-F5344CB8AC3E}">
        <p14:creationId xmlns:p14="http://schemas.microsoft.com/office/powerpoint/2010/main" val="300218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28</a:t>
            </a:fld>
            <a:endParaRPr lang="en-US"/>
          </a:p>
        </p:txBody>
      </p:sp>
    </p:spTree>
    <p:extLst>
      <p:ext uri="{BB962C8B-B14F-4D97-AF65-F5344CB8AC3E}">
        <p14:creationId xmlns:p14="http://schemas.microsoft.com/office/powerpoint/2010/main" val="6555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29</a:t>
            </a:fld>
            <a:endParaRPr lang="en-US"/>
          </a:p>
        </p:txBody>
      </p:sp>
    </p:spTree>
    <p:extLst>
      <p:ext uri="{BB962C8B-B14F-4D97-AF65-F5344CB8AC3E}">
        <p14:creationId xmlns:p14="http://schemas.microsoft.com/office/powerpoint/2010/main" val="1097256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dirty="0">
                <a:ea typeface="Calibri"/>
                <a:cs typeface="Calibri"/>
              </a:rPr>
              <a:t>Why these tasks are encouraging students to explore elements other than pitch.</a:t>
            </a:r>
          </a:p>
          <a:p>
            <a:pPr algn="l"/>
            <a:r>
              <a:rPr lang="en-AU" dirty="0">
                <a:ea typeface="Calibri"/>
                <a:cs typeface="Calibri"/>
              </a:rPr>
              <a:t>Harmony has dominated Western musical thinking and analysis. We need to be pointed toward the other elements and their effect on musical experience. </a:t>
            </a:r>
          </a:p>
          <a:p>
            <a:pPr algn="l"/>
            <a:r>
              <a:rPr lang="en-AU" dirty="0">
                <a:ea typeface="Calibri"/>
                <a:cs typeface="Calibri"/>
              </a:rPr>
              <a:t>In your culture or genre, there might be a different element to pull the focus away from. Keep that in the back of your mind – how might these principles apply?</a:t>
            </a:r>
          </a:p>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30</a:t>
            </a:fld>
            <a:endParaRPr lang="en-US"/>
          </a:p>
        </p:txBody>
      </p:sp>
    </p:spTree>
    <p:extLst>
      <p:ext uri="{BB962C8B-B14F-4D97-AF65-F5344CB8AC3E}">
        <p14:creationId xmlns:p14="http://schemas.microsoft.com/office/powerpoint/2010/main" val="827455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links in chat</a:t>
            </a:r>
          </a:p>
          <a:p>
            <a:pPr algn="l"/>
            <a:r>
              <a:rPr lang="en-AU" dirty="0">
                <a:ea typeface="Calibri"/>
                <a:cs typeface="Calibri"/>
                <a:hlinkClick r:id="rId3"/>
              </a:rPr>
              <a:t>Task 2 - Reflection piece</a:t>
            </a:r>
            <a:r>
              <a:rPr lang="en-AU" dirty="0">
                <a:ea typeface="Calibri"/>
                <a:cs typeface="Calibri"/>
              </a:rPr>
              <a:t> </a:t>
            </a:r>
          </a:p>
          <a:p>
            <a:pPr algn="l"/>
            <a:r>
              <a:rPr lang="en-AU" dirty="0">
                <a:ea typeface="Calibri"/>
                <a:cs typeface="Calibri"/>
                <a:hlinkClick r:id="rId4"/>
              </a:rPr>
              <a:t>Task 3 - Cereal composition</a:t>
            </a:r>
            <a:r>
              <a:rPr lang="en-AU" dirty="0">
                <a:ea typeface="Calibri"/>
                <a:cs typeface="Calibri"/>
              </a:rPr>
              <a:t> </a:t>
            </a:r>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31</a:t>
            </a:fld>
            <a:endParaRPr lang="en-US"/>
          </a:p>
        </p:txBody>
      </p:sp>
    </p:spTree>
    <p:extLst>
      <p:ext uri="{BB962C8B-B14F-4D97-AF65-F5344CB8AC3E}">
        <p14:creationId xmlns:p14="http://schemas.microsoft.com/office/powerpoint/2010/main" val="3500773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links in chat</a:t>
            </a:r>
          </a:p>
          <a:p>
            <a:pPr algn="l"/>
            <a:r>
              <a:rPr lang="en-AU" dirty="0">
                <a:ea typeface="Calibri"/>
                <a:cs typeface="Calibri"/>
                <a:hlinkClick r:id="rId3"/>
              </a:rPr>
              <a:t>Task 3 - Cereal composition</a:t>
            </a:r>
            <a:r>
              <a:rPr lang="en-AU" dirty="0">
                <a:ea typeface="Calibri"/>
                <a:cs typeface="Calibri"/>
              </a:rPr>
              <a:t> </a:t>
            </a:r>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32</a:t>
            </a:fld>
            <a:endParaRPr lang="en-US"/>
          </a:p>
        </p:txBody>
      </p:sp>
    </p:spTree>
    <p:extLst>
      <p:ext uri="{BB962C8B-B14F-4D97-AF65-F5344CB8AC3E}">
        <p14:creationId xmlns:p14="http://schemas.microsoft.com/office/powerpoint/2010/main" val="84073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mn-lt"/>
                <a:ea typeface="Calibri"/>
                <a:cs typeface="Calibri"/>
              </a:rPr>
              <a:t>Many music educators have considerable experience and expertise in composition and improvisation and are well-equipped to teach creative music, especially those in contemporary/popular music contexts. However, a large body of educators - particularly those trained as classical performers - have gone through their own education, including university studies, with little to no training in creative practice. This workshop is about providing some activities and a way forward towards including creative music in your classroom.</a:t>
            </a:r>
            <a:r>
              <a:rPr lang="en-AU" sz="1200" dirty="0">
                <a:latin typeface="+mn-lt"/>
                <a:ea typeface="Calibri"/>
                <a:cs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2</a:t>
            </a:fld>
            <a:endParaRPr lang="en-US"/>
          </a:p>
        </p:txBody>
      </p:sp>
    </p:spTree>
    <p:extLst>
      <p:ext uri="{BB962C8B-B14F-4D97-AF65-F5344CB8AC3E}">
        <p14:creationId xmlns:p14="http://schemas.microsoft.com/office/powerpoint/2010/main" val="44414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46A577-6B82-C84D-A639-56B5B61C87FC}" type="slidenum">
              <a:rPr lang="en-US" smtClean="0"/>
              <a:t>3</a:t>
            </a:fld>
            <a:endParaRPr lang="en-US"/>
          </a:p>
        </p:txBody>
      </p:sp>
    </p:spTree>
    <p:extLst>
      <p:ext uri="{BB962C8B-B14F-4D97-AF65-F5344CB8AC3E}">
        <p14:creationId xmlns:p14="http://schemas.microsoft.com/office/powerpoint/2010/main" val="371090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4</a:t>
            </a:fld>
            <a:endParaRPr lang="en-US"/>
          </a:p>
        </p:txBody>
      </p:sp>
    </p:spTree>
    <p:extLst>
      <p:ext uri="{BB962C8B-B14F-4D97-AF65-F5344CB8AC3E}">
        <p14:creationId xmlns:p14="http://schemas.microsoft.com/office/powerpoint/2010/main" val="211879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12</a:t>
            </a:fld>
            <a:endParaRPr lang="en-US"/>
          </a:p>
        </p:txBody>
      </p:sp>
    </p:spTree>
    <p:extLst>
      <p:ext uri="{BB962C8B-B14F-4D97-AF65-F5344CB8AC3E}">
        <p14:creationId xmlns:p14="http://schemas.microsoft.com/office/powerpoint/2010/main" val="231235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 points,</a:t>
            </a:r>
          </a:p>
          <a:p>
            <a:r>
              <a:rPr lang="en-US" dirty="0"/>
              <a:t>Listening-based, not score study</a:t>
            </a:r>
          </a:p>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13</a:t>
            </a:fld>
            <a:endParaRPr lang="en-US"/>
          </a:p>
        </p:txBody>
      </p:sp>
    </p:spTree>
    <p:extLst>
      <p:ext uri="{BB962C8B-B14F-4D97-AF65-F5344CB8AC3E}">
        <p14:creationId xmlns:p14="http://schemas.microsoft.com/office/powerpoint/2010/main" val="44595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46A577-6B82-C84D-A639-56B5B61C87FC}" type="slidenum">
              <a:rPr lang="en-US" smtClean="0"/>
              <a:t>14</a:t>
            </a:fld>
            <a:endParaRPr lang="en-US"/>
          </a:p>
        </p:txBody>
      </p:sp>
    </p:spTree>
    <p:extLst>
      <p:ext uri="{BB962C8B-B14F-4D97-AF65-F5344CB8AC3E}">
        <p14:creationId xmlns:p14="http://schemas.microsoft.com/office/powerpoint/2010/main" val="222160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20</a:t>
            </a:fld>
            <a:endParaRPr lang="en-US"/>
          </a:p>
        </p:txBody>
      </p:sp>
    </p:spTree>
    <p:extLst>
      <p:ext uri="{BB962C8B-B14F-4D97-AF65-F5344CB8AC3E}">
        <p14:creationId xmlns:p14="http://schemas.microsoft.com/office/powerpoint/2010/main" val="241298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6A577-6B82-C84D-A639-56B5B61C87FC}" type="slidenum">
              <a:rPr lang="en-US" smtClean="0"/>
              <a:t>21</a:t>
            </a:fld>
            <a:endParaRPr lang="en-US"/>
          </a:p>
        </p:txBody>
      </p:sp>
    </p:spTree>
    <p:extLst>
      <p:ext uri="{BB962C8B-B14F-4D97-AF65-F5344CB8AC3E}">
        <p14:creationId xmlns:p14="http://schemas.microsoft.com/office/powerpoint/2010/main" val="169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FBC9-0420-48C1-8320-2553C08EB99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853485B-0612-4D77-BC2E-AF96029D8C8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0027065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6083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dE5W8FB4Qs" TargetMode="External"/><Relationship Id="rId7" Type="http://schemas.openxmlformats.org/officeDocument/2006/relationships/image" Target="../media/image2.png"/><Relationship Id="rId2" Type="http://schemas.openxmlformats.org/officeDocument/2006/relationships/hyperlink" Target="https://tasedu-my.sharepoint.com/personal/jennifer_macdonald_education_tas_gov_au/Documents/ISME/Tasks/Task%201.docx?web=1"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youtube.com/watch?v=BhAwqPBPIEM&amp;t=380s" TargetMode="External"/><Relationship Id="rId4" Type="http://schemas.openxmlformats.org/officeDocument/2006/relationships/hyperlink" Target="https://www.youtube.com/watch?v=cVMGwPDP-Yk&amp;t=36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CDF8ED08-623D-47DB-8CF8-A31734973ECE}"/>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7" name="Picture 6" descr="Logo&#10;&#10;Description automatically generated">
            <a:extLst>
              <a:ext uri="{FF2B5EF4-FFF2-40B4-BE49-F238E27FC236}">
                <a16:creationId xmlns:a16="http://schemas.microsoft.com/office/drawing/2014/main" id="{F7D0C856-845A-4281-AC10-5533D2EC5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
        <p:nvSpPr>
          <p:cNvPr id="2" name="TextBox 1">
            <a:extLst>
              <a:ext uri="{FF2B5EF4-FFF2-40B4-BE49-F238E27FC236}">
                <a16:creationId xmlns:a16="http://schemas.microsoft.com/office/drawing/2014/main" id="{91A06C6F-6985-5B4E-A86C-16D444889A49}"/>
              </a:ext>
            </a:extLst>
          </p:cNvPr>
          <p:cNvSpPr txBox="1"/>
          <p:nvPr/>
        </p:nvSpPr>
        <p:spPr>
          <a:xfrm>
            <a:off x="2231866" y="1971673"/>
            <a:ext cx="7728268" cy="2308324"/>
          </a:xfrm>
          <a:prstGeom prst="rect">
            <a:avLst/>
          </a:prstGeom>
          <a:noFill/>
        </p:spPr>
        <p:txBody>
          <a:bodyPr wrap="square" rtlCol="0">
            <a:spAutoFit/>
          </a:bodyPr>
          <a:lstStyle/>
          <a:p>
            <a:pPr algn="ctr"/>
            <a:r>
              <a:rPr lang="en-AU" sz="4800" b="1" dirty="0"/>
              <a:t>You’re a musician: </a:t>
            </a:r>
          </a:p>
          <a:p>
            <a:pPr algn="ctr"/>
            <a:r>
              <a:rPr lang="en-AU" sz="4800" b="1" dirty="0"/>
              <a:t>You can teach composition and improvisation</a:t>
            </a:r>
            <a:endParaRPr lang="en-US" sz="4800" dirty="0"/>
          </a:p>
        </p:txBody>
      </p:sp>
      <p:sp>
        <p:nvSpPr>
          <p:cNvPr id="3" name="TextBox 2">
            <a:extLst>
              <a:ext uri="{FF2B5EF4-FFF2-40B4-BE49-F238E27FC236}">
                <a16:creationId xmlns:a16="http://schemas.microsoft.com/office/drawing/2014/main" id="{A3EDACE5-0741-C448-BF62-FE06732F082A}"/>
              </a:ext>
            </a:extLst>
          </p:cNvPr>
          <p:cNvSpPr txBox="1"/>
          <p:nvPr/>
        </p:nvSpPr>
        <p:spPr>
          <a:xfrm>
            <a:off x="2597317" y="4429126"/>
            <a:ext cx="7083094" cy="646331"/>
          </a:xfrm>
          <a:prstGeom prst="rect">
            <a:avLst/>
          </a:prstGeom>
          <a:noFill/>
        </p:spPr>
        <p:txBody>
          <a:bodyPr wrap="none" rtlCol="0">
            <a:spAutoFit/>
          </a:bodyPr>
          <a:lstStyle/>
          <a:p>
            <a:pPr algn="ctr"/>
            <a:r>
              <a:rPr lang="en-US" dirty="0"/>
              <a:t>Jennie MacDonald, Elizabeth College, Department of Education Tasmania </a:t>
            </a:r>
          </a:p>
          <a:p>
            <a:pPr algn="ctr"/>
            <a:r>
              <a:rPr lang="en-US" dirty="0"/>
              <a:t>Dr Karlin Love, composer, teacher and independent researcher</a:t>
            </a:r>
          </a:p>
        </p:txBody>
      </p:sp>
    </p:spTree>
    <p:extLst>
      <p:ext uri="{BB962C8B-B14F-4D97-AF65-F5344CB8AC3E}">
        <p14:creationId xmlns:p14="http://schemas.microsoft.com/office/powerpoint/2010/main" val="100754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14AD4-A4D6-4171-AD02-F45806A5C6C7}"/>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AU" sz="5400" dirty="0"/>
              <a:t>Metacognitive Strategies</a:t>
            </a:r>
            <a:r>
              <a:rPr lang="en-US" sz="5400" dirty="0"/>
              <a:t>  </a:t>
            </a:r>
            <a:endParaRPr lang="en-US" sz="54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7B250E0-B7BF-47B5-82C8-0B193E9A6248}"/>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342900" algn="l">
              <a:buFont typeface="Arial" panose="020B0604020202020204" pitchFamily="34" charset="0"/>
              <a:buChar char="•"/>
            </a:pPr>
            <a:r>
              <a:rPr lang="en-AU" dirty="0"/>
              <a:t>Promoting class discussion when learning about elements and analysing music works is empowering and promotes interest, curiosity and evaluation techniques.</a:t>
            </a:r>
          </a:p>
          <a:p>
            <a:pPr marL="342900" indent="-342900" algn="l">
              <a:buFont typeface="Arial" panose="020B0604020202020204" pitchFamily="34" charset="0"/>
              <a:buChar char="•"/>
            </a:pPr>
            <a:r>
              <a:rPr lang="en-AU" dirty="0"/>
              <a:t>The creative process encourages students to be able to think across a range of differing elements ‘in the moment’ without losing track of what is going on. This skill is valuable to students in their performance practice where they need to be able to think of many variables whilst performing.</a:t>
            </a:r>
          </a:p>
          <a:p>
            <a:pPr marL="342900" indent="-342900" algn="l">
              <a:buFont typeface="Arial" panose="020B0604020202020204" pitchFamily="34" charset="0"/>
              <a:buChar char="•"/>
            </a:pPr>
            <a:r>
              <a:rPr lang="en-AU" dirty="0"/>
              <a:t>Explicitly teaching the students how to plan their composition and how to use the assessment rubric to inform their thinking and discussions is an integral part of the teaching process. They need to learn to evaluate their progress against the desired outcomes. </a:t>
            </a:r>
          </a:p>
        </p:txBody>
      </p:sp>
      <p:pic>
        <p:nvPicPr>
          <p:cNvPr id="4" name="Picture 3" descr="A picture containing graphical user interface&#10;&#10;Description automatically generated">
            <a:extLst>
              <a:ext uri="{FF2B5EF4-FFF2-40B4-BE49-F238E27FC236}">
                <a16:creationId xmlns:a16="http://schemas.microsoft.com/office/drawing/2014/main" id="{3EFE8D6D-D8EE-E748-8DCE-2643D9AFE60B}"/>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00AA1415-E0E2-7142-9EDE-83169DC86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267317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14AD4-A4D6-4171-AD02-F45806A5C6C7}"/>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a:solidFill>
                  <a:schemeClr val="tx1"/>
                </a:solidFill>
                <a:latin typeface="+mj-lt"/>
                <a:ea typeface="+mj-ea"/>
                <a:cs typeface="+mj-cs"/>
              </a:rPr>
              <a:t>Differentiated Learning</a:t>
            </a:r>
            <a:endParaRPr lang="en-US" sz="54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7B250E0-B7BF-47B5-82C8-0B193E9A6248}"/>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228600" algn="l">
              <a:buFont typeface="Arial" panose="020B0604020202020204" pitchFamily="34" charset="0"/>
              <a:buChar char="•"/>
            </a:pPr>
            <a:r>
              <a:rPr lang="en-US" sz="2200"/>
              <a:t>Group creative activities provide the teacher with the opportunity to ensure students are working in a situation where they will be able to fulfill their potential and grow. </a:t>
            </a:r>
          </a:p>
          <a:p>
            <a:pPr marL="342900" indent="-228600" algn="l">
              <a:buFont typeface="Arial" panose="020B0604020202020204" pitchFamily="34" charset="0"/>
              <a:buChar char="•"/>
            </a:pPr>
            <a:r>
              <a:rPr lang="en-US" sz="2200"/>
              <a:t>Ensuring groups will ‘work’ by considering skill, knowledge, leadership capability, and social connections provides the environment for each student to extend their knowledge and learn from each other. </a:t>
            </a:r>
          </a:p>
          <a:p>
            <a:pPr marL="342900" indent="-228600" algn="l">
              <a:buFont typeface="Arial" panose="020B0604020202020204" pitchFamily="34" charset="0"/>
              <a:buChar char="•"/>
            </a:pPr>
            <a:r>
              <a:rPr lang="en-US" sz="2200"/>
              <a:t>Students don’t all need to be a the same level. In an open ended task students can engage at their individual levels of knowledge, experience and competence. </a:t>
            </a:r>
          </a:p>
          <a:p>
            <a:pPr marL="342900" indent="-228600" algn="l">
              <a:buFont typeface="Arial" panose="020B0604020202020204" pitchFamily="34" charset="0"/>
              <a:buChar char="•"/>
            </a:pPr>
            <a:r>
              <a:rPr lang="en-US" sz="2200"/>
              <a:t>Part of the creative challenge is to make those differences work together.</a:t>
            </a:r>
          </a:p>
        </p:txBody>
      </p:sp>
      <p:pic>
        <p:nvPicPr>
          <p:cNvPr id="4" name="Picture 3" descr="A picture containing graphical user interface&#10;&#10;Description automatically generated">
            <a:extLst>
              <a:ext uri="{FF2B5EF4-FFF2-40B4-BE49-F238E27FC236}">
                <a16:creationId xmlns:a16="http://schemas.microsoft.com/office/drawing/2014/main" id="{3EFE8D6D-D8EE-E748-8DCE-2643D9AFE60B}"/>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00AA1415-E0E2-7142-9EDE-83169DC86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196454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409BF-AAF3-4EE8-80F1-5F6256DA5914}"/>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The task</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72938E3-CBDE-4665-9D4A-7BC964B74D8D}"/>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b="1" dirty="0"/>
              <a:t>Working in a group of three, compose a two-minute work inspired by water.</a:t>
            </a:r>
            <a:endParaRPr lang="en-US" sz="2200" dirty="0"/>
          </a:p>
          <a:p>
            <a:pPr indent="-228600" algn="l">
              <a:buFont typeface="Arial" panose="020B0604020202020204" pitchFamily="34" charset="0"/>
              <a:buChar char="•"/>
            </a:pPr>
            <a:r>
              <a:rPr lang="en-US" sz="2200" b="1" dirty="0"/>
              <a:t> </a:t>
            </a:r>
            <a:endParaRPr lang="en-US" sz="2200" dirty="0"/>
          </a:p>
          <a:p>
            <a:pPr indent="-228600" algn="l">
              <a:buFont typeface="Arial" panose="020B0604020202020204" pitchFamily="34" charset="0"/>
              <a:buChar char="•"/>
            </a:pPr>
            <a:r>
              <a:rPr lang="en-US" sz="2200" b="1" dirty="0"/>
              <a:t>Deliverables: a video recording of your composition and a context statement.</a:t>
            </a:r>
            <a:endParaRPr lang="en-US" sz="2200" dirty="0"/>
          </a:p>
          <a:p>
            <a:pPr indent="-228600" algn="l">
              <a:buFont typeface="Arial" panose="020B0604020202020204" pitchFamily="34" charset="0"/>
              <a:buChar char="•"/>
            </a:pPr>
            <a:r>
              <a:rPr lang="en-US" sz="2200" dirty="0"/>
              <a:t> </a:t>
            </a:r>
          </a:p>
          <a:p>
            <a:pPr indent="-228600" algn="l">
              <a:buFont typeface="Arial" panose="020B0604020202020204" pitchFamily="34" charset="0"/>
              <a:buChar char="•"/>
            </a:pPr>
            <a:r>
              <a:rPr lang="en-US" sz="2200" dirty="0"/>
              <a:t>This piece will be inspired by moving water. This might include:</a:t>
            </a:r>
          </a:p>
          <a:p>
            <a:pPr lvl="0" indent="-228600" algn="l">
              <a:buFont typeface="Arial" panose="020B0604020202020204" pitchFamily="34" charset="0"/>
              <a:buChar char="•"/>
            </a:pPr>
            <a:r>
              <a:rPr lang="en-US" sz="2200" dirty="0"/>
              <a:t>	Rain, drips, hailstones</a:t>
            </a:r>
          </a:p>
          <a:p>
            <a:pPr lvl="0" indent="-228600" algn="l">
              <a:buFont typeface="Arial" panose="020B0604020202020204" pitchFamily="34" charset="0"/>
              <a:buChar char="•"/>
            </a:pPr>
            <a:r>
              <a:rPr lang="en-US" sz="2200" dirty="0"/>
              <a:t>	River, rapids, burbling brook, pond, ripples</a:t>
            </a:r>
          </a:p>
          <a:p>
            <a:pPr lvl="0" indent="-228600" algn="l">
              <a:buFont typeface="Arial" panose="020B0604020202020204" pitchFamily="34" charset="0"/>
              <a:buChar char="•"/>
            </a:pPr>
            <a:r>
              <a:rPr lang="en-US" sz="2200" dirty="0"/>
              <a:t>	Sea, waves, swell</a:t>
            </a:r>
          </a:p>
          <a:p>
            <a:pPr indent="-228600" algn="l">
              <a:buFont typeface="Arial" panose="020B0604020202020204" pitchFamily="34" charset="0"/>
              <a:buChar char="•"/>
            </a:pPr>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127B1121-38CF-7E45-822E-4D5EAFE05A90}"/>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F4F5014D-D1FC-2E4B-A49A-991B2BD6A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2209024555"/>
      </p:ext>
    </p:extLst>
  </p:cSld>
  <p:clrMapOvr>
    <a:masterClrMapping/>
  </p:clrMapOvr>
  <mc:AlternateContent xmlns:mc="http://schemas.openxmlformats.org/markup-compatibility/2006" xmlns:p14="http://schemas.microsoft.com/office/powerpoint/2010/main">
    <mc:Choice Requires="p14">
      <p:transition spd="slow" p14:dur="2000" advTm="1163"/>
    </mc:Choice>
    <mc:Fallback xmlns="">
      <p:transition spd="slow" advTm="11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4C3BB-B437-4003-8126-282F80A3A699}"/>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Scaffolding tasks Previous lessons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F253164-3853-4903-8BA2-F0A4EDA4D934}"/>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dirty="0"/>
              <a:t>Using the HITS - explicit teaching, worked examples, questioning, and metacognitive strategies students learnt about how rhythmic, melodic, texture, timbre, and expressive features of music can be used to create mood and character in music. Notably, the class had not studied harmony at the point of the year when the creative task presented in this workshop task was undertaken.</a:t>
            </a:r>
          </a:p>
          <a:p>
            <a:pPr marL="342900" indent="-228600" algn="l">
              <a:buFont typeface="Arial" panose="020B0604020202020204" pitchFamily="34" charset="0"/>
              <a:buChar char="•"/>
            </a:pPr>
            <a:r>
              <a:rPr lang="en-US" sz="2200" dirty="0"/>
              <a:t>Analysis tasks and exploring how composers have manipulated music elements in writing their music and the effects of those elements. The effect is most important in understanding how character and mood can be created.</a:t>
            </a:r>
          </a:p>
          <a:p>
            <a:pPr marL="342900" indent="-228600" algn="l">
              <a:buFont typeface="Arial" panose="020B0604020202020204" pitchFamily="34" charset="0"/>
              <a:buChar char="•"/>
            </a:pPr>
            <a:r>
              <a:rPr lang="en-US" sz="2200" dirty="0"/>
              <a:t>Focus on rhythm, melody, expression, texture, and timbre. Harmony briefly touched on but not in detail.</a:t>
            </a:r>
          </a:p>
          <a:p>
            <a:pPr marL="342900" indent="-228600" algn="l">
              <a:buFont typeface="Arial" panose="020B0604020202020204" pitchFamily="34" charset="0"/>
              <a:buChar char="•"/>
            </a:pPr>
            <a:r>
              <a:rPr lang="en-US" sz="2200" dirty="0"/>
              <a:t>Creative tasks are related to analysis studies. </a:t>
            </a:r>
          </a:p>
        </p:txBody>
      </p:sp>
      <p:pic>
        <p:nvPicPr>
          <p:cNvPr id="4" name="Picture 3" descr="A picture containing graphical user interface&#10;&#10;Description automatically generated">
            <a:extLst>
              <a:ext uri="{FF2B5EF4-FFF2-40B4-BE49-F238E27FC236}">
                <a16:creationId xmlns:a16="http://schemas.microsoft.com/office/drawing/2014/main" id="{3DD1317B-2652-834B-80C3-BAC36292FDFB}"/>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7722FC59-BC0F-6E4C-8BE1-1A33B7A01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82567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5EE21-D7D5-44B7-AF7E-972C9DF3EBD7}"/>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Rhythmic Analysis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22DCAEF-5396-43A2-98F3-6125B5FFD7B8}"/>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algn="l"/>
            <a:r>
              <a:rPr lang="en-US" sz="2000" dirty="0"/>
              <a:t>Features explored, both in terms of use and effect, were:</a:t>
            </a:r>
          </a:p>
          <a:p>
            <a:pPr marL="342900" indent="-228600" algn="l">
              <a:buFont typeface="Arial" panose="020B0604020202020204" pitchFamily="34" charset="0"/>
              <a:buChar char="•"/>
            </a:pPr>
            <a:r>
              <a:rPr lang="en-US" sz="2000" dirty="0"/>
              <a:t>Beat and pulse</a:t>
            </a:r>
          </a:p>
          <a:p>
            <a:pPr marL="342900" indent="-228600" algn="l">
              <a:buFont typeface="Arial" panose="020B0604020202020204" pitchFamily="34" charset="0"/>
              <a:buChar char="•"/>
            </a:pPr>
            <a:r>
              <a:rPr lang="en-US" sz="2000" dirty="0"/>
              <a:t>Time signature including simple, compound and asymmetric.</a:t>
            </a:r>
          </a:p>
          <a:p>
            <a:pPr marL="342900" indent="-228600" algn="l">
              <a:buFont typeface="Arial" panose="020B0604020202020204" pitchFamily="34" charset="0"/>
              <a:buChar char="•"/>
            </a:pPr>
            <a:r>
              <a:rPr lang="en-US" sz="2000" dirty="0"/>
              <a:t>Rhythmic elements used within these time signatures including </a:t>
            </a:r>
            <a:r>
              <a:rPr lang="en-US" sz="2000" dirty="0" err="1"/>
              <a:t>tuplets</a:t>
            </a:r>
            <a:r>
              <a:rPr lang="en-US" sz="2000" dirty="0"/>
              <a:t> and various syncopations.</a:t>
            </a:r>
          </a:p>
          <a:p>
            <a:pPr marL="342900" indent="-228600" algn="l">
              <a:buFont typeface="Arial" panose="020B0604020202020204" pitchFamily="34" charset="0"/>
              <a:buChar char="•"/>
            </a:pPr>
            <a:r>
              <a:rPr lang="en-US" sz="2000" dirty="0"/>
              <a:t>Tempo as a chosen speed as well as alterations in tempo</a:t>
            </a:r>
          </a:p>
          <a:p>
            <a:pPr marL="342900" indent="-228600" algn="l">
              <a:buFont typeface="Arial" panose="020B0604020202020204" pitchFamily="34" charset="0"/>
              <a:buChar char="•"/>
            </a:pPr>
            <a:r>
              <a:rPr lang="en-US" sz="2000" dirty="0"/>
              <a:t>Structure of rhythmic elements including use of repetition and variety, ostinato, motif and development.</a:t>
            </a:r>
          </a:p>
          <a:p>
            <a:pPr marL="342900" indent="-228600" algn="l">
              <a:buFont typeface="Arial" panose="020B0604020202020204" pitchFamily="34" charset="0"/>
              <a:buChar char="•"/>
            </a:pPr>
            <a:r>
              <a:rPr lang="en-US" sz="2000" dirty="0"/>
              <a:t>The use of silence</a:t>
            </a:r>
          </a:p>
          <a:p>
            <a:pPr marL="342900" indent="-228600" algn="l">
              <a:buFont typeface="Arial" panose="020B0604020202020204" pitchFamily="34" charset="0"/>
              <a:buChar char="•"/>
            </a:pPr>
            <a:r>
              <a:rPr lang="en-US" sz="2000" dirty="0"/>
              <a:t>The use of specific rhythmic devices including polyrhythm, augmentation, diminution, retrograde.</a:t>
            </a:r>
          </a:p>
        </p:txBody>
      </p:sp>
      <p:pic>
        <p:nvPicPr>
          <p:cNvPr id="4" name="Picture 3" descr="A picture containing graphical user interface&#10;&#10;Description automatically generated">
            <a:extLst>
              <a:ext uri="{FF2B5EF4-FFF2-40B4-BE49-F238E27FC236}">
                <a16:creationId xmlns:a16="http://schemas.microsoft.com/office/drawing/2014/main" id="{19A32299-AF7E-F24F-8486-BE3D06C25D75}"/>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7FDA665C-F89F-DB4D-B819-EF3BB9C61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416293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782D8-C8E6-4C05-8DDE-AE49CE818822}"/>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Melodic Analysis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49ED414-6E5E-4A73-A3C2-C19D46E91CF3}"/>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algn="l"/>
            <a:r>
              <a:rPr lang="en-US" sz="2200" dirty="0"/>
              <a:t>Features explored, both in terms of use and effect, were:</a:t>
            </a:r>
          </a:p>
          <a:p>
            <a:pPr marL="342900" indent="-228600" algn="l">
              <a:buFont typeface="Arial" panose="020B0604020202020204" pitchFamily="34" charset="0"/>
              <a:buChar char="•"/>
            </a:pPr>
            <a:r>
              <a:rPr lang="en-US" sz="2200" dirty="0"/>
              <a:t>Melodic contour</a:t>
            </a:r>
          </a:p>
          <a:p>
            <a:pPr marL="342900" indent="-228600" algn="l">
              <a:buFont typeface="Arial" panose="020B0604020202020204" pitchFamily="34" charset="0"/>
              <a:buChar char="•"/>
            </a:pPr>
            <a:r>
              <a:rPr lang="en-US" sz="2200" dirty="0"/>
              <a:t>Tonality – and not just major/minor but pentatonic, blues, whole tone, atonal, modal</a:t>
            </a:r>
          </a:p>
          <a:p>
            <a:pPr marL="342900" indent="-228600" algn="l">
              <a:buFont typeface="Arial" panose="020B0604020202020204" pitchFamily="34" charset="0"/>
              <a:buChar char="•"/>
            </a:pPr>
            <a:r>
              <a:rPr lang="en-US" sz="2200" dirty="0"/>
              <a:t>Register and range</a:t>
            </a:r>
          </a:p>
          <a:p>
            <a:pPr marL="342900" indent="-228600" algn="l">
              <a:buFont typeface="Arial" panose="020B0604020202020204" pitchFamily="34" charset="0"/>
              <a:buChar char="•"/>
            </a:pPr>
            <a:r>
              <a:rPr lang="en-US" sz="2200" dirty="0"/>
              <a:t>Conjunct and disjunct motion</a:t>
            </a:r>
          </a:p>
          <a:p>
            <a:pPr marL="342900" indent="-228600" algn="l">
              <a:buFont typeface="Arial" panose="020B0604020202020204" pitchFamily="34" charset="0"/>
              <a:buChar char="•"/>
            </a:pPr>
            <a:r>
              <a:rPr lang="en-US" sz="2200" dirty="0"/>
              <a:t>Climax</a:t>
            </a:r>
          </a:p>
          <a:p>
            <a:pPr marL="342900" indent="-228600" algn="l">
              <a:buFont typeface="Arial" panose="020B0604020202020204" pitchFamily="34" charset="0"/>
              <a:buChar char="•"/>
            </a:pPr>
            <a:r>
              <a:rPr lang="en-US" sz="2200" dirty="0"/>
              <a:t>Phrasing</a:t>
            </a:r>
          </a:p>
          <a:p>
            <a:pPr marL="342900" indent="-228600" algn="l">
              <a:buFont typeface="Arial" panose="020B0604020202020204" pitchFamily="34" charset="0"/>
              <a:buChar char="•"/>
            </a:pPr>
            <a:r>
              <a:rPr lang="en-US" sz="2200" dirty="0"/>
              <a:t>The use of specific melodic devices such as inversion, retrograde, retrograde inversion, sequence</a:t>
            </a:r>
          </a:p>
          <a:p>
            <a:pPr marL="342900"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23DE90BF-DB69-F643-9625-4998A953976D}"/>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3AD817E0-BAEE-2F4D-9A90-C1A97FD18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1895871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0F2F9-7498-45B2-8FDC-915381011F79}"/>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Texture Analysis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2A24BF2-9B64-4AF1-AB3C-A9A290BCAE27}"/>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algn="l"/>
            <a:r>
              <a:rPr lang="en-US" sz="2200" dirty="0"/>
              <a:t>Features explored, both in terms of use and effect, were:</a:t>
            </a:r>
          </a:p>
          <a:p>
            <a:pPr marL="342900" indent="-228600" algn="l">
              <a:buFont typeface="Arial" panose="020B0604020202020204" pitchFamily="34" charset="0"/>
              <a:buChar char="•"/>
            </a:pPr>
            <a:r>
              <a:rPr lang="en-US" sz="2200" dirty="0"/>
              <a:t>Density and complexity of texture</a:t>
            </a:r>
          </a:p>
          <a:p>
            <a:pPr marL="342900" indent="-228600" algn="l">
              <a:buFont typeface="Arial" panose="020B0604020202020204" pitchFamily="34" charset="0"/>
              <a:buChar char="•"/>
            </a:pPr>
            <a:r>
              <a:rPr lang="en-US" sz="2200" dirty="0"/>
              <a:t>Relationship between melody and accompaniment</a:t>
            </a:r>
          </a:p>
          <a:p>
            <a:pPr marL="342900" indent="-228600" algn="l">
              <a:buFont typeface="Arial" panose="020B0604020202020204" pitchFamily="34" charset="0"/>
              <a:buChar char="•"/>
            </a:pPr>
            <a:r>
              <a:rPr lang="en-US" sz="2200" dirty="0"/>
              <a:t>Types of texture –  monophonic, homophonic, polyphonic, </a:t>
            </a:r>
            <a:r>
              <a:rPr lang="en-US" sz="2200" dirty="0" err="1"/>
              <a:t>biphonic</a:t>
            </a:r>
            <a:r>
              <a:rPr lang="en-US" sz="2200" dirty="0"/>
              <a:t>, heterophonic</a:t>
            </a:r>
          </a:p>
          <a:p>
            <a:pPr marL="342900" indent="-228600" algn="l">
              <a:buFont typeface="Arial" panose="020B0604020202020204" pitchFamily="34" charset="0"/>
              <a:buChar char="•"/>
            </a:pPr>
            <a:endParaRPr lang="en-US" sz="2200" dirty="0"/>
          </a:p>
          <a:p>
            <a:pPr marL="342900" indent="-228600" algn="l">
              <a:buFont typeface="Arial" panose="020B0604020202020204" pitchFamily="34" charset="0"/>
              <a:buChar char="•"/>
            </a:pPr>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5A123BEE-5AA8-584B-9C83-EC577878DDAC}"/>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BD104BDD-9E37-2F4A-9E37-051095E28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151415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B2CC0-C0CB-4A18-A910-46CE8CE57D36}"/>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Timbre and Expression Analysis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09A23BB-298A-4504-99DE-7FE5C582A8CC}"/>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dirty="0"/>
              <a:t>Features explored, both in terms of use and effect, were:</a:t>
            </a:r>
            <a:endParaRPr lang="en-US" sz="2200"/>
          </a:p>
          <a:p>
            <a:pPr indent="-228600" algn="l">
              <a:buFont typeface="Arial" panose="020B0604020202020204" pitchFamily="34" charset="0"/>
              <a:buChar char="•"/>
            </a:pPr>
            <a:r>
              <a:rPr lang="en-US" sz="2200" dirty="0"/>
              <a:t>Quality of different instruments and how they vary across their range</a:t>
            </a:r>
          </a:p>
          <a:p>
            <a:pPr indent="-228600" algn="l">
              <a:buFont typeface="Arial" panose="020B0604020202020204" pitchFamily="34" charset="0"/>
              <a:buChar char="•"/>
            </a:pPr>
            <a:r>
              <a:rPr lang="en-US" sz="2200" dirty="0"/>
              <a:t>How the timbre of instruments can be manipulated by the performer</a:t>
            </a:r>
          </a:p>
          <a:p>
            <a:pPr indent="-228600" algn="l">
              <a:buFont typeface="Arial" panose="020B0604020202020204" pitchFamily="34" charset="0"/>
              <a:buChar char="•"/>
            </a:pPr>
            <a:r>
              <a:rPr lang="en-US" sz="2200" dirty="0"/>
              <a:t>How different combinations of instruments can be used to create an overall timbre</a:t>
            </a:r>
          </a:p>
          <a:p>
            <a:pPr indent="-228600" algn="l">
              <a:buFont typeface="Arial" panose="020B0604020202020204" pitchFamily="34" charset="0"/>
              <a:buChar char="•"/>
            </a:pPr>
            <a:r>
              <a:rPr lang="en-US" sz="2200" dirty="0"/>
              <a:t>How different instrumental techniques can alter timbre</a:t>
            </a:r>
          </a:p>
          <a:p>
            <a:pPr indent="-228600" algn="l">
              <a:buFont typeface="Arial" panose="020B0604020202020204" pitchFamily="34" charset="0"/>
              <a:buChar char="•"/>
            </a:pPr>
            <a:r>
              <a:rPr lang="en-US" sz="2200" dirty="0"/>
              <a:t>How dynamics can be manipulated – using texture, timbre, articulation, rhythm</a:t>
            </a:r>
          </a:p>
          <a:p>
            <a:pPr indent="-228600" algn="l">
              <a:buFont typeface="Arial" panose="020B0604020202020204" pitchFamily="34" charset="0"/>
              <a:buChar char="•"/>
            </a:pPr>
            <a:r>
              <a:rPr lang="en-US" sz="2200" dirty="0"/>
              <a:t>Variations in dynamic</a:t>
            </a:r>
          </a:p>
          <a:p>
            <a:pPr marL="342900" indent="-228600" algn="l">
              <a:buFont typeface="Arial" panose="020B0604020202020204" pitchFamily="34" charset="0"/>
              <a:buChar char="•"/>
            </a:pPr>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8A5BCC1F-2E0F-A140-BFF0-736415C48273}"/>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8BDE9116-7F9D-A241-A14F-B2FC37BB2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265540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B2CC0-C0CB-4A18-A910-46CE8CE57D36}"/>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a:solidFill>
                  <a:schemeClr val="tx1"/>
                </a:solidFill>
                <a:latin typeface="+mj-lt"/>
                <a:ea typeface="+mj-ea"/>
                <a:cs typeface="+mj-cs"/>
              </a:rPr>
              <a:t>Harmony Analysis and Form</a:t>
            </a:r>
            <a:endParaRPr lang="en-US" sz="54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09A23BB-298A-4504-99DE-7FE5C582A8CC}"/>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dirty="0"/>
              <a:t>We hadn’t done these yet!</a:t>
            </a:r>
          </a:p>
          <a:p>
            <a:pPr indent="-228600" algn="l">
              <a:buFont typeface="Arial" panose="020B0604020202020204" pitchFamily="34" charset="0"/>
              <a:buChar char="•"/>
            </a:pPr>
            <a:r>
              <a:rPr lang="en-US" sz="2200" dirty="0"/>
              <a:t>At the time of completing this creative task harmony and form had not been specifically studied.</a:t>
            </a:r>
          </a:p>
          <a:p>
            <a:pPr algn="l"/>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8A5BCC1F-2E0F-A140-BFF0-736415C48273}"/>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8BDE9116-7F9D-A241-A14F-B2FC37BB2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372794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2D43C-F9F6-45C7-A26A-E94CE4A3C8E7}"/>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Scaffolding on the day</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4B08BB-0F00-40F6-AA67-B8AB6DCBBB38}"/>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dirty="0">
                <a:solidFill>
                  <a:srgbClr val="0563C1"/>
                </a:solidFill>
                <a:hlinkClick r:id="rId2">
                  <a:extLst>
                    <a:ext uri="{A12FA001-AC4F-418D-AE19-62706E023703}">
                      <ahyp:hlinkClr xmlns:ahyp="http://schemas.microsoft.com/office/drawing/2018/hyperlinkcolor" val="tx"/>
                    </a:ext>
                  </a:extLst>
                </a:hlinkClick>
              </a:rPr>
              <a:t>Task </a:t>
            </a:r>
            <a:r>
              <a:rPr lang="en-US" sz="2200" dirty="0"/>
              <a:t>was introduced. Three pieces were listened to and discussed as a class. Questioning was directed towards the use of elements studied in analysis sessions. It was interesting to note that, despite students being unfamiliar with </a:t>
            </a:r>
            <a:r>
              <a:rPr lang="en-US" sz="2200" i="1" dirty="0"/>
              <a:t>The </a:t>
            </a:r>
            <a:r>
              <a:rPr lang="en-US" sz="2200" i="1" dirty="0" err="1"/>
              <a:t>Moldau</a:t>
            </a:r>
            <a:r>
              <a:rPr lang="en-US" sz="2200" dirty="0"/>
              <a:t>, they decided through their discussion that it was probably the story of a river! This was empowering as it helped them to self evaluate their understanding of expressing character and mood through music.</a:t>
            </a:r>
          </a:p>
          <a:p>
            <a:pPr indent="-228600" algn="l">
              <a:buFont typeface="Arial" panose="020B0604020202020204" pitchFamily="34" charset="0"/>
              <a:buChar char="•"/>
            </a:pPr>
            <a:r>
              <a:rPr lang="en-US" sz="2200" dirty="0">
                <a:effectLst/>
                <a:hlinkClick r:id="rId3"/>
              </a:rPr>
              <a:t>The River - Tigran Hamasyan</a:t>
            </a:r>
            <a:endParaRPr lang="en-US" sz="2200" dirty="0">
              <a:effectLst/>
            </a:endParaRPr>
          </a:p>
          <a:p>
            <a:pPr indent="-228600" algn="l">
              <a:buFont typeface="Arial" panose="020B0604020202020204" pitchFamily="34" charset="0"/>
              <a:buChar char="•"/>
            </a:pPr>
            <a:r>
              <a:rPr lang="en-US" sz="2200" dirty="0">
                <a:effectLst/>
                <a:hlinkClick r:id="rId4"/>
              </a:rPr>
              <a:t>Debussy - Sunken Cathedral</a:t>
            </a:r>
            <a:endParaRPr lang="en-US" sz="2200" dirty="0">
              <a:effectLst/>
            </a:endParaRPr>
          </a:p>
          <a:p>
            <a:pPr indent="-228600" algn="l">
              <a:buFont typeface="Arial" panose="020B0604020202020204" pitchFamily="34" charset="0"/>
              <a:buChar char="•"/>
            </a:pPr>
            <a:r>
              <a:rPr lang="en-US" sz="2200" dirty="0">
                <a:effectLst/>
                <a:hlinkClick r:id="rId5"/>
              </a:rPr>
              <a:t>Smetana - The Moldau</a:t>
            </a:r>
            <a:endParaRPr lang="en-US" sz="2200" dirty="0">
              <a:effectLst/>
            </a:endParaRPr>
          </a:p>
        </p:txBody>
      </p:sp>
      <p:pic>
        <p:nvPicPr>
          <p:cNvPr id="4" name="Picture 3" descr="A picture containing graphical user interface&#10;&#10;Description automatically generated">
            <a:extLst>
              <a:ext uri="{FF2B5EF4-FFF2-40B4-BE49-F238E27FC236}">
                <a16:creationId xmlns:a16="http://schemas.microsoft.com/office/drawing/2014/main" id="{8ED88E6D-D10E-5B43-AF46-59E0B8FB4DAE}"/>
              </a:ext>
            </a:extLst>
          </p:cNvPr>
          <p:cNvPicPr>
            <a:picLocks noChangeAspect="1"/>
          </p:cNvPicPr>
          <p:nvPr/>
        </p:nvPicPr>
        <p:blipFill rotWithShape="1">
          <a:blip r:embed="rId6">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6F068811-1C2E-6542-9EC4-F19CF54D76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291215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3AA00-E282-417D-8C2B-A420E5C84D64}"/>
              </a:ext>
            </a:extLst>
          </p:cNvPr>
          <p:cNvSpPr>
            <a:spLocks noGrp="1"/>
          </p:cNvSpPr>
          <p:nvPr>
            <p:ph type="ctrTitle"/>
          </p:nvPr>
        </p:nvSpPr>
        <p:spPr>
          <a:xfrm>
            <a:off x="838200" y="451381"/>
            <a:ext cx="10512552" cy="4066540"/>
          </a:xfrm>
        </p:spPr>
        <p:txBody>
          <a:bodyPr anchor="b">
            <a:normAutofit/>
          </a:bodyPr>
          <a:lstStyle/>
          <a:p>
            <a:pPr algn="l"/>
            <a:br>
              <a:rPr lang="en-AU" sz="6600" dirty="0"/>
            </a:br>
            <a:r>
              <a:rPr lang="en-AU" sz="6600" dirty="0"/>
              <a:t>Creative Music in the classroom</a:t>
            </a:r>
          </a:p>
        </p:txBody>
      </p:sp>
      <p:sp>
        <p:nvSpPr>
          <p:cNvPr id="3" name="Subtitle 2">
            <a:extLst>
              <a:ext uri="{FF2B5EF4-FFF2-40B4-BE49-F238E27FC236}">
                <a16:creationId xmlns:a16="http://schemas.microsoft.com/office/drawing/2014/main" id="{15571FA6-36C0-4742-9FA3-CD1FD1DAB1D1}"/>
              </a:ext>
            </a:extLst>
          </p:cNvPr>
          <p:cNvSpPr>
            <a:spLocks noGrp="1"/>
          </p:cNvSpPr>
          <p:nvPr>
            <p:ph type="subTitle" idx="1"/>
          </p:nvPr>
        </p:nvSpPr>
        <p:spPr>
          <a:xfrm>
            <a:off x="838199" y="4983276"/>
            <a:ext cx="10512552" cy="1126680"/>
          </a:xfrm>
        </p:spPr>
        <p:txBody>
          <a:bodyPr lIns="91440" tIns="45720" rIns="91440" bIns="45720">
            <a:normAutofit/>
          </a:bodyPr>
          <a:lstStyle/>
          <a:p>
            <a:pPr algn="l"/>
            <a:r>
              <a:rPr lang="en-AU" dirty="0"/>
              <a:t>For educators who haven’t been trained in composing or improvising</a:t>
            </a:r>
          </a:p>
        </p:txBody>
      </p:sp>
      <p:sp>
        <p:nvSpPr>
          <p:cNvPr id="2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51B101F9-3804-0E45-B2C8-444D5E3791A5}"/>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519C6066-B48A-A14D-B568-D73D12AD7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135371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ABFAE-4B95-4E9C-BAD9-87AF0D86D25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a:solidFill>
                  <a:schemeClr val="tx1"/>
                </a:solidFill>
                <a:latin typeface="+mj-lt"/>
                <a:ea typeface="+mj-ea"/>
                <a:cs typeface="+mj-cs"/>
              </a:rPr>
              <a:t>Sorting the Groups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2077E4-69CA-447D-87D4-2EEB445CA2D1}"/>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endParaRPr lang="en-US" sz="2200" dirty="0"/>
          </a:p>
          <a:p>
            <a:pPr indent="-228600" algn="l">
              <a:buFont typeface="Arial" panose="020B0604020202020204" pitchFamily="34" charset="0"/>
              <a:buChar char="•"/>
            </a:pPr>
            <a:r>
              <a:rPr lang="en-US" sz="2200" dirty="0"/>
              <a:t>Teacher-led until students can manage these issues:</a:t>
            </a:r>
          </a:p>
          <a:p>
            <a:pPr indent="-228600" algn="l">
              <a:buFont typeface="Arial" panose="020B0604020202020204" pitchFamily="34" charset="0"/>
              <a:buChar char="•"/>
            </a:pPr>
            <a:r>
              <a:rPr lang="en-US" sz="2200" dirty="0"/>
              <a:t>	Pre-empt to increase chance of successful-feeling sound</a:t>
            </a:r>
          </a:p>
          <a:p>
            <a:pPr indent="-228600" algn="l">
              <a:buFont typeface="Arial" panose="020B0604020202020204" pitchFamily="34" charset="0"/>
              <a:buChar char="•"/>
            </a:pPr>
            <a:r>
              <a:rPr lang="en-US" sz="2200" dirty="0"/>
              <a:t>	Instruments that balance and blend easily</a:t>
            </a:r>
          </a:p>
          <a:p>
            <a:pPr indent="-228600" algn="l">
              <a:buFont typeface="Arial" panose="020B0604020202020204" pitchFamily="34" charset="0"/>
              <a:buChar char="•"/>
            </a:pPr>
            <a:r>
              <a:rPr lang="en-US" sz="2200" dirty="0"/>
              <a:t>	Level of challenge for all members</a:t>
            </a:r>
          </a:p>
          <a:p>
            <a:pPr indent="-228600" algn="l">
              <a:buFont typeface="Arial" panose="020B0604020202020204" pitchFamily="34" charset="0"/>
              <a:buChar char="•"/>
            </a:pPr>
            <a:r>
              <a:rPr lang="en-US" sz="2200" dirty="0"/>
              <a:t>	Social skills for the task</a:t>
            </a:r>
          </a:p>
          <a:p>
            <a:pPr indent="-228600" algn="l">
              <a:buFont typeface="Arial" panose="020B0604020202020204" pitchFamily="34" charset="0"/>
              <a:buChar char="•"/>
            </a:pPr>
            <a:endParaRPr lang="en-US" sz="2200" dirty="0"/>
          </a:p>
        </p:txBody>
      </p:sp>
      <p:pic>
        <p:nvPicPr>
          <p:cNvPr id="5" name="Picture 4" descr="A picture containing graphical user interface&#10;&#10;Description automatically generated">
            <a:extLst>
              <a:ext uri="{FF2B5EF4-FFF2-40B4-BE49-F238E27FC236}">
                <a16:creationId xmlns:a16="http://schemas.microsoft.com/office/drawing/2014/main" id="{5C5EE0AE-5E16-C346-93BD-AF894FA72652}"/>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6" name="Picture 5" descr="Logo&#10;&#10;Description automatically generated">
            <a:extLst>
              <a:ext uri="{FF2B5EF4-FFF2-40B4-BE49-F238E27FC236}">
                <a16:creationId xmlns:a16="http://schemas.microsoft.com/office/drawing/2014/main" id="{5283D4E3-C85E-8F42-935E-B1B9B51EC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67203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ABFAE-4B95-4E9C-BAD9-87AF0D86D25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a:solidFill>
                  <a:schemeClr val="tx1"/>
                </a:solidFill>
                <a:latin typeface="+mj-lt"/>
                <a:ea typeface="+mj-ea"/>
                <a:cs typeface="+mj-cs"/>
              </a:rPr>
              <a:t>Implementation</a:t>
            </a:r>
            <a:endParaRPr lang="en-US" sz="5400" kern="1200" dirty="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2077E4-69CA-447D-87D4-2EEB445CA2D1}"/>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228600" algn="l">
              <a:buFont typeface="Arial" panose="020B0604020202020204" pitchFamily="34" charset="0"/>
              <a:buChar char="•"/>
            </a:pPr>
            <a:r>
              <a:rPr lang="en-US" sz="1700"/>
              <a:t>Following on from the scaffolding class discussion, students went into a breakout rehearsal room with their group. They were given an initial 40 minutes to start working on their composition. The task was due the following week, so students were able (and encouraged) to meet during the week to work on their composition. </a:t>
            </a:r>
          </a:p>
          <a:p>
            <a:pPr marL="342900" indent="-228600" algn="l">
              <a:buFont typeface="Arial" panose="020B0604020202020204" pitchFamily="34" charset="0"/>
              <a:buChar char="•"/>
            </a:pPr>
            <a:r>
              <a:rPr lang="en-US" sz="1700"/>
              <a:t>One of the groups was working with a group member via Zoom due to Covid infection.</a:t>
            </a:r>
          </a:p>
          <a:p>
            <a:pPr marL="342900" indent="-228600" algn="l">
              <a:buFont typeface="Arial" panose="020B0604020202020204" pitchFamily="34" charset="0"/>
              <a:buChar char="•"/>
            </a:pPr>
            <a:r>
              <a:rPr lang="en-US" sz="1700"/>
              <a:t>When the performance lesson arrived, students were given another 45 minutes to prepare. They were encouraged to have their context statement written up through this time (25 mins practice/20 minutes context statement). </a:t>
            </a:r>
          </a:p>
          <a:p>
            <a:pPr marL="342900" indent="-228600" algn="l">
              <a:buFont typeface="Arial" panose="020B0604020202020204" pitchFamily="34" charset="0"/>
              <a:buChar char="•"/>
            </a:pPr>
            <a:r>
              <a:rPr lang="en-US" sz="1700"/>
              <a:t>Whilst students were encouraged to write a timeline or plan for their composition, they were discouraged from scoring in order to focus on the sound they were creating rather than getting concerned about playing it correctly. Improvisation was encouraged.</a:t>
            </a:r>
          </a:p>
          <a:p>
            <a:pPr marL="342900" indent="-228600" algn="l">
              <a:buFont typeface="Arial" panose="020B0604020202020204" pitchFamily="34" charset="0"/>
              <a:buChar char="•"/>
            </a:pPr>
            <a:r>
              <a:rPr lang="en-US" sz="1700"/>
              <a:t>During both sessions, each group was visited and questioning techniques were used to encourage students to think about their ideas and to evaluate their creative responses.</a:t>
            </a:r>
          </a:p>
          <a:p>
            <a:pPr marL="342900" indent="-228600" algn="l">
              <a:buFont typeface="Arial" panose="020B0604020202020204" pitchFamily="34" charset="0"/>
              <a:buChar char="•"/>
            </a:pPr>
            <a:r>
              <a:rPr lang="en-US" sz="1700"/>
              <a:t>Groups then came together for a performance of the compositions.</a:t>
            </a:r>
          </a:p>
          <a:p>
            <a:pPr marL="342900" indent="-228600" algn="l">
              <a:buFont typeface="Arial" panose="020B0604020202020204" pitchFamily="34" charset="0"/>
              <a:buChar char="•"/>
            </a:pPr>
            <a:r>
              <a:rPr lang="en-US" sz="1700"/>
              <a:t>One group was unable to perform due to Covid absences and needed to be rescheduled.</a:t>
            </a:r>
          </a:p>
        </p:txBody>
      </p:sp>
      <p:pic>
        <p:nvPicPr>
          <p:cNvPr id="5" name="Picture 4" descr="A picture containing graphical user interface&#10;&#10;Description automatically generated">
            <a:extLst>
              <a:ext uri="{FF2B5EF4-FFF2-40B4-BE49-F238E27FC236}">
                <a16:creationId xmlns:a16="http://schemas.microsoft.com/office/drawing/2014/main" id="{5C5EE0AE-5E16-C346-93BD-AF894FA72652}"/>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6" name="Picture 5" descr="Logo&#10;&#10;Description automatically generated">
            <a:extLst>
              <a:ext uri="{FF2B5EF4-FFF2-40B4-BE49-F238E27FC236}">
                <a16:creationId xmlns:a16="http://schemas.microsoft.com/office/drawing/2014/main" id="{5283D4E3-C85E-8F42-935E-B1B9B51EC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3373574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C89D-4E9A-004F-BCD2-7BC29DE19CB5}"/>
              </a:ext>
            </a:extLst>
          </p:cNvPr>
          <p:cNvSpPr>
            <a:spLocks noGrp="1"/>
          </p:cNvSpPr>
          <p:nvPr>
            <p:ph type="ctrTitle"/>
          </p:nvPr>
        </p:nvSpPr>
        <p:spPr/>
        <p:txBody>
          <a:bodyPr/>
          <a:lstStyle/>
          <a:p>
            <a:r>
              <a:rPr lang="en-US" dirty="0"/>
              <a:t>Rehearsal video</a:t>
            </a:r>
          </a:p>
        </p:txBody>
      </p:sp>
      <p:sp>
        <p:nvSpPr>
          <p:cNvPr id="3" name="Subtitle 2">
            <a:extLst>
              <a:ext uri="{FF2B5EF4-FFF2-40B4-BE49-F238E27FC236}">
                <a16:creationId xmlns:a16="http://schemas.microsoft.com/office/drawing/2014/main" id="{8348A6AD-2291-9740-B174-3C80424A7374}"/>
              </a:ext>
            </a:extLst>
          </p:cNvPr>
          <p:cNvSpPr>
            <a:spLocks noGrp="1"/>
          </p:cNvSpPr>
          <p:nvPr>
            <p:ph type="subTitle" idx="1"/>
          </p:nvPr>
        </p:nvSpPr>
        <p:spPr/>
        <p:txBody>
          <a:bodyPr/>
          <a:lstStyle/>
          <a:p>
            <a:r>
              <a:rPr lang="en-US" dirty="0"/>
              <a:t>Group 4</a:t>
            </a:r>
          </a:p>
        </p:txBody>
      </p:sp>
    </p:spTree>
    <p:extLst>
      <p:ext uri="{BB962C8B-B14F-4D97-AF65-F5344CB8AC3E}">
        <p14:creationId xmlns:p14="http://schemas.microsoft.com/office/powerpoint/2010/main" val="169739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DE928-8834-4241-A5E4-E2DD6A26DD3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a:solidFill>
                  <a:schemeClr val="tx1"/>
                </a:solidFill>
                <a:latin typeface="+mj-lt"/>
                <a:ea typeface="+mj-ea"/>
                <a:cs typeface="+mj-cs"/>
              </a:rPr>
              <a:t>More strategic questions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7B83D89-F90E-7E49-A87E-94FD147C3993}"/>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algn="l"/>
            <a:r>
              <a:rPr lang="en-US" sz="2200" dirty="0"/>
              <a:t>From teacher visits to rehearsals:</a:t>
            </a:r>
          </a:p>
          <a:p>
            <a:pPr indent="-228600" algn="l">
              <a:buFont typeface="Arial" panose="020B0604020202020204" pitchFamily="34" charset="0"/>
              <a:buChar char="•"/>
            </a:pPr>
            <a:r>
              <a:rPr lang="en-US" sz="2200" dirty="0"/>
              <a:t>What made [you feel] the texture was thin and weak?  Was it the number of instruments playing, the timbre they were playing with, was it the spacing between?</a:t>
            </a:r>
          </a:p>
          <a:p>
            <a:pPr indent="-228600" algn="l">
              <a:buFont typeface="Arial" panose="020B0604020202020204" pitchFamily="34" charset="0"/>
              <a:buChar char="•"/>
            </a:pPr>
            <a:r>
              <a:rPr lang="en-US" sz="2200" dirty="0"/>
              <a:t>I think overall you need to be doing a bit more listening to each other. Too focused on getting it right. What’s a wrong note? There’s no such thing as a wrong note when you’re composing. Rather than focus on getting it right, focus on listening to each other. </a:t>
            </a:r>
          </a:p>
          <a:p>
            <a:pPr indent="-228600" algn="l">
              <a:buFont typeface="Arial" panose="020B0604020202020204" pitchFamily="34" charset="0"/>
              <a:buChar char="•"/>
            </a:pPr>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F9E41154-EDA3-5F4F-B79B-976D6E76D670}"/>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B94B05B3-D0F4-994C-9BD8-4022174161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981059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543F-1949-9946-8993-0AB6D5A4333D}"/>
              </a:ext>
            </a:extLst>
          </p:cNvPr>
          <p:cNvSpPr>
            <a:spLocks noGrp="1"/>
          </p:cNvSpPr>
          <p:nvPr>
            <p:ph type="ctrTitle"/>
          </p:nvPr>
        </p:nvSpPr>
        <p:spPr/>
        <p:txBody>
          <a:bodyPr/>
          <a:lstStyle/>
          <a:p>
            <a:r>
              <a:rPr lang="en-US" dirty="0"/>
              <a:t>Outcomes: Performed pieces</a:t>
            </a:r>
          </a:p>
        </p:txBody>
      </p:sp>
      <p:sp>
        <p:nvSpPr>
          <p:cNvPr id="3" name="Subtitle 2">
            <a:extLst>
              <a:ext uri="{FF2B5EF4-FFF2-40B4-BE49-F238E27FC236}">
                <a16:creationId xmlns:a16="http://schemas.microsoft.com/office/drawing/2014/main" id="{038A3E6E-D6CC-5E40-86AB-0B0D5E20C850}"/>
              </a:ext>
            </a:extLst>
          </p:cNvPr>
          <p:cNvSpPr>
            <a:spLocks noGrp="1"/>
          </p:cNvSpPr>
          <p:nvPr>
            <p:ph type="subTitle" idx="1"/>
          </p:nvPr>
        </p:nvSpPr>
        <p:spPr/>
        <p:txBody>
          <a:bodyPr/>
          <a:lstStyle/>
          <a:p>
            <a:endParaRPr lang="en-US" dirty="0"/>
          </a:p>
        </p:txBody>
      </p:sp>
      <p:pic>
        <p:nvPicPr>
          <p:cNvPr id="4" name="Picture 3" descr="A picture containing graphical user interface&#10;&#10;Description automatically generated">
            <a:extLst>
              <a:ext uri="{FF2B5EF4-FFF2-40B4-BE49-F238E27FC236}">
                <a16:creationId xmlns:a16="http://schemas.microsoft.com/office/drawing/2014/main" id="{FFC8AD35-569F-0647-A8EA-AD8238545102}"/>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FD43A549-3CEF-F347-AA59-2F7A4691D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3068624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ABFAE-4B95-4E9C-BAD9-87AF0D86D25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Outcomes: </a:t>
            </a:r>
            <a:br>
              <a:rPr lang="en-US" sz="4200" kern="1200">
                <a:solidFill>
                  <a:schemeClr val="tx1"/>
                </a:solidFill>
                <a:latin typeface="+mj-lt"/>
                <a:ea typeface="+mj-ea"/>
                <a:cs typeface="+mj-cs"/>
              </a:rPr>
            </a:br>
            <a:r>
              <a:rPr lang="en-US" sz="4200" kern="1200">
                <a:solidFill>
                  <a:schemeClr val="tx1"/>
                </a:solidFill>
                <a:latin typeface="+mj-lt"/>
                <a:ea typeface="+mj-ea"/>
                <a:cs typeface="+mj-cs"/>
              </a:rPr>
              <a:t>Developing a composer’s sensibilities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2077E4-69CA-447D-87D4-2EEB445CA2D1}"/>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228600" algn="l">
              <a:buFont typeface="Arial" panose="020B0604020202020204" pitchFamily="34" charset="0"/>
              <a:buChar char="•"/>
            </a:pPr>
            <a:r>
              <a:rPr lang="en-US" sz="2200" dirty="0"/>
              <a:t>‘I think learning about blending was quite important for us. Like to actually hear all the instruments going through the process. We learned about how blending will work.’  </a:t>
            </a:r>
          </a:p>
          <a:p>
            <a:pPr marL="342900" indent="-228600" algn="l">
              <a:buFont typeface="Arial" panose="020B0604020202020204" pitchFamily="34" charset="0"/>
              <a:buChar char="•"/>
            </a:pPr>
            <a:endParaRPr lang="en-US" sz="2200" dirty="0"/>
          </a:p>
          <a:p>
            <a:pPr marL="342900" indent="-228600" algn="l">
              <a:buFont typeface="Arial" panose="020B0604020202020204" pitchFamily="34" charset="0"/>
              <a:buChar char="•"/>
            </a:pPr>
            <a:r>
              <a:rPr lang="en-US" sz="2200" dirty="0"/>
              <a:t>‘Well there was one part where we wanted to revisit the melody and we just switched mine and the clarinet’s roles, but it didn’t sound right. It sounded better when I was </a:t>
            </a:r>
            <a:r>
              <a:rPr lang="en-US" sz="2200" dirty="0" err="1"/>
              <a:t>harmonising</a:t>
            </a:r>
            <a:r>
              <a:rPr lang="en-US" sz="2200" dirty="0"/>
              <a:t> the clarinet and sort of being a long note below them. So different instruments sound right in different parts’ </a:t>
            </a:r>
          </a:p>
          <a:p>
            <a:pPr marL="342900" indent="-228600" algn="l">
              <a:buFont typeface="Arial" panose="020B0604020202020204" pitchFamily="34" charset="0"/>
              <a:buChar char="•"/>
            </a:pPr>
            <a:endParaRPr lang="en-US" sz="2200" dirty="0"/>
          </a:p>
          <a:p>
            <a:pPr marL="342900" indent="-228600" algn="l">
              <a:buFont typeface="Arial" panose="020B0604020202020204" pitchFamily="34" charset="0"/>
              <a:buChar char="•"/>
            </a:pPr>
            <a:r>
              <a:rPr lang="en-US" sz="2200" dirty="0"/>
              <a:t>Openness to improvisation</a:t>
            </a:r>
          </a:p>
          <a:p>
            <a:pPr marL="342900" indent="-228600" algn="l">
              <a:buFont typeface="Arial" panose="020B0604020202020204" pitchFamily="34" charset="0"/>
              <a:buChar char="•"/>
            </a:pPr>
            <a:endParaRPr lang="en-US" sz="2200" dirty="0"/>
          </a:p>
        </p:txBody>
      </p:sp>
      <p:pic>
        <p:nvPicPr>
          <p:cNvPr id="5" name="Picture 4" descr="A picture containing graphical user interface&#10;&#10;Description automatically generated">
            <a:extLst>
              <a:ext uri="{FF2B5EF4-FFF2-40B4-BE49-F238E27FC236}">
                <a16:creationId xmlns:a16="http://schemas.microsoft.com/office/drawing/2014/main" id="{5C5EE0AE-5E16-C346-93BD-AF894FA72652}"/>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6" name="Picture 5" descr="Logo&#10;&#10;Description automatically generated">
            <a:extLst>
              <a:ext uri="{FF2B5EF4-FFF2-40B4-BE49-F238E27FC236}">
                <a16:creationId xmlns:a16="http://schemas.microsoft.com/office/drawing/2014/main" id="{5283D4E3-C85E-8F42-935E-B1B9B51EC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1384452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F9514-AF95-4F9B-AA9F-253B3949C0C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a:solidFill>
                  <a:schemeClr val="tx1"/>
                </a:solidFill>
                <a:latin typeface="+mj-lt"/>
                <a:ea typeface="+mj-ea"/>
                <a:cs typeface="+mj-cs"/>
              </a:rPr>
              <a:t>Context statement questions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F5ED69-0767-42DC-9F1A-7BBEB2C20A65}"/>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b="1" dirty="0"/>
              <a:t>What form/s of water inspired your composition? </a:t>
            </a:r>
            <a:endParaRPr lang="en-US" sz="2200" dirty="0"/>
          </a:p>
          <a:p>
            <a:pPr indent="-228600" algn="l">
              <a:buFont typeface="Arial" panose="020B0604020202020204" pitchFamily="34" charset="0"/>
              <a:buChar char="•"/>
            </a:pPr>
            <a:r>
              <a:rPr lang="en-US" sz="2200" b="1" dirty="0"/>
              <a:t>Were you inspired by any other elements – other pieces of music, songs, composers, 	ideas...? </a:t>
            </a:r>
          </a:p>
          <a:p>
            <a:pPr indent="-228600" algn="l">
              <a:buFont typeface="Arial" panose="020B0604020202020204" pitchFamily="34" charset="0"/>
              <a:buChar char="•"/>
            </a:pPr>
            <a:r>
              <a:rPr lang="en-US" sz="2200" b="1" dirty="0"/>
              <a:t>How did you go about working out how to express your ideas in music? </a:t>
            </a:r>
            <a:endParaRPr lang="en-US" sz="2200" dirty="0"/>
          </a:p>
          <a:p>
            <a:pPr indent="-228600" algn="l">
              <a:buFont typeface="Arial" panose="020B0604020202020204" pitchFamily="34" charset="0"/>
              <a:buChar char="•"/>
            </a:pPr>
            <a:r>
              <a:rPr lang="en-US" sz="2200" b="1" dirty="0"/>
              <a:t>What ideas did you find worked and what ideas did you find didn’t work? Why do think 	they did/did not work? </a:t>
            </a:r>
            <a:endParaRPr lang="en-US" sz="2200" dirty="0"/>
          </a:p>
          <a:p>
            <a:pPr indent="-228600" algn="l">
              <a:buFont typeface="Arial" panose="020B0604020202020204" pitchFamily="34" charset="0"/>
              <a:buChar char="•"/>
            </a:pPr>
            <a:r>
              <a:rPr lang="en-US" sz="2200" b="1" dirty="0"/>
              <a:t>What elements of music did you manipulate to create the character you were after? 	How did you do this? What techniques did you use? </a:t>
            </a:r>
            <a:endParaRPr lang="en-US" sz="2200" dirty="0"/>
          </a:p>
          <a:p>
            <a:pPr indent="-228600" algn="l">
              <a:buFont typeface="Arial" panose="020B0604020202020204" pitchFamily="34" charset="0"/>
              <a:buChar char="•"/>
            </a:pPr>
            <a:r>
              <a:rPr lang="en-US" sz="2200" b="1" dirty="0"/>
              <a:t>How did you </a:t>
            </a:r>
            <a:r>
              <a:rPr lang="en-US" sz="2200" b="1" dirty="0" err="1"/>
              <a:t>organise</a:t>
            </a:r>
            <a:r>
              <a:rPr lang="en-US" sz="2200" b="1" dirty="0"/>
              <a:t> your group to complete the task? </a:t>
            </a:r>
            <a:endParaRPr lang="en-US" sz="2200" dirty="0"/>
          </a:p>
          <a:p>
            <a:pPr indent="-228600" algn="l">
              <a:buFont typeface="Arial" panose="020B0604020202020204" pitchFamily="34" charset="0"/>
              <a:buChar char="•"/>
            </a:pPr>
            <a:r>
              <a:rPr lang="en-US" sz="2200" b="1" dirty="0"/>
              <a:t>Do you think your composition is effective? </a:t>
            </a:r>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B9F99D00-4F3E-3047-B08D-2FA308B05CD9}"/>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E8D32B5D-A5B7-4C48-9C84-F7ABCE1EF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3173849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ABFAE-4B95-4E9C-BAD9-87AF0D86D25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000" kern="1200">
                <a:solidFill>
                  <a:schemeClr val="tx1"/>
                </a:solidFill>
                <a:latin typeface="+mj-lt"/>
                <a:ea typeface="+mj-ea"/>
                <a:cs typeface="+mj-cs"/>
              </a:rPr>
              <a:t>Why a context statement but no score?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2077E4-69CA-447D-87D4-2EEB445CA2D1}"/>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228600" algn="l">
              <a:buFont typeface="Arial" panose="020B0604020202020204" pitchFamily="34" charset="0"/>
              <a:buChar char="•"/>
            </a:pPr>
            <a:r>
              <a:rPr lang="en-US" sz="2000"/>
              <a:t>Whilst scores form a vital tool for composers to share their works with others they can be a distraction and inhibit the creativity of many beginner composers.</a:t>
            </a:r>
          </a:p>
          <a:p>
            <a:pPr marL="342900" indent="-228600" algn="l">
              <a:buFont typeface="Arial" panose="020B0604020202020204" pitchFamily="34" charset="0"/>
              <a:buChar char="•"/>
            </a:pPr>
            <a:r>
              <a:rPr lang="en-US" sz="2000"/>
              <a:t>Students are encouraged to think, collaborate, and explore sound. </a:t>
            </a:r>
          </a:p>
          <a:p>
            <a:pPr marL="342900" indent="-228600" algn="l">
              <a:buFont typeface="Arial" panose="020B0604020202020204" pitchFamily="34" charset="0"/>
              <a:buChar char="•"/>
            </a:pPr>
            <a:r>
              <a:rPr lang="en-US" sz="2000"/>
              <a:t>Students should be encouraged to notate their compositions but it is important to choose the best point of development for this so that they think in sound and avoid common pitfalls such as choosing the inevitable 4/4 and C major, not wanting to change something because it took too much effort to write it down, or overusing the ‘copy/paste’ function when using computer software.</a:t>
            </a:r>
          </a:p>
          <a:p>
            <a:pPr marL="342900" indent="-228600" algn="l">
              <a:buFont typeface="Arial" panose="020B0604020202020204" pitchFamily="34" charset="0"/>
              <a:buChar char="•"/>
            </a:pPr>
            <a:r>
              <a:rPr lang="en-US" sz="2000"/>
              <a:t>A context statement encourages students to think about what they are trying to do and how to articulate it.</a:t>
            </a:r>
          </a:p>
          <a:p>
            <a:pPr marL="342900" indent="-228600" algn="l">
              <a:buFont typeface="Arial" panose="020B0604020202020204" pitchFamily="34" charset="0"/>
              <a:buChar char="•"/>
            </a:pPr>
            <a:r>
              <a:rPr lang="en-US" sz="2000"/>
              <a:t>It encourages them to experiment and observe how the music elements work.</a:t>
            </a:r>
          </a:p>
          <a:p>
            <a:pPr marL="342900" indent="-228600" algn="l">
              <a:buFont typeface="Arial" panose="020B0604020202020204" pitchFamily="34" charset="0"/>
              <a:buChar char="•"/>
            </a:pPr>
            <a:r>
              <a:rPr lang="en-US" sz="2000"/>
              <a:t>It encourages them to identify, define, analyse, discuss and evaluate the creative process.</a:t>
            </a:r>
          </a:p>
        </p:txBody>
      </p:sp>
      <p:pic>
        <p:nvPicPr>
          <p:cNvPr id="5" name="Picture 4" descr="A picture containing graphical user interface&#10;&#10;Description automatically generated">
            <a:extLst>
              <a:ext uri="{FF2B5EF4-FFF2-40B4-BE49-F238E27FC236}">
                <a16:creationId xmlns:a16="http://schemas.microsoft.com/office/drawing/2014/main" id="{5C5EE0AE-5E16-C346-93BD-AF894FA72652}"/>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6" name="Picture 5" descr="Logo&#10;&#10;Description automatically generated">
            <a:extLst>
              <a:ext uri="{FF2B5EF4-FFF2-40B4-BE49-F238E27FC236}">
                <a16:creationId xmlns:a16="http://schemas.microsoft.com/office/drawing/2014/main" id="{5283D4E3-C85E-8F42-935E-B1B9B51EC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1659329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ABFAE-4B95-4E9C-BAD9-87AF0D86D25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AU" sz="4800" dirty="0"/>
              <a:t>Outcomes:  Effect on performance</a:t>
            </a:r>
            <a:endParaRPr lang="en-US" sz="5000" kern="1200" dirty="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2077E4-69CA-447D-87D4-2EEB445CA2D1}"/>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342900" algn="l">
              <a:buFont typeface="Arial" panose="020B0604020202020204" pitchFamily="34" charset="0"/>
              <a:buChar char="•"/>
            </a:pPr>
            <a:r>
              <a:rPr lang="en-AU" sz="2000" dirty="0">
                <a:ea typeface="Calibri" panose="020F0502020204030204"/>
                <a:cs typeface="Calibri" panose="020F0502020204030204"/>
              </a:rPr>
              <a:t>When questioned, students responded that they felt the creative task made them more aware of the use of music elements in the pieces they perform and to consider this when practising and performing.</a:t>
            </a:r>
          </a:p>
          <a:p>
            <a:pPr marL="342900" indent="-342900" algn="l">
              <a:buFont typeface="Arial" panose="020B0604020202020204" pitchFamily="34" charset="0"/>
              <a:buChar char="•"/>
            </a:pPr>
            <a:r>
              <a:rPr lang="en-AU" sz="2000" dirty="0">
                <a:ea typeface="Calibri" panose="020F0502020204030204"/>
                <a:cs typeface="Calibri" panose="020F0502020204030204"/>
              </a:rPr>
              <a:t>An example of this is the formative assessment of French horn student. She was particularly nervous when playing. She has only performed a solo a couple of times before and was fixated on avoiding errors. Feedback provided to her reminded her to think about the character of the music she was trying to perform and to focus on the elements they had been studying and to try and create an image with them which related to the title of the piece, </a:t>
            </a:r>
            <a:r>
              <a:rPr lang="en-AU" sz="2000" i="1" dirty="0">
                <a:ea typeface="Calibri" panose="020F0502020204030204"/>
                <a:cs typeface="Calibri" panose="020F0502020204030204"/>
              </a:rPr>
              <a:t>Scherzo</a:t>
            </a:r>
            <a:r>
              <a:rPr lang="en-AU" sz="2000" dirty="0">
                <a:ea typeface="Calibri" panose="020F0502020204030204"/>
                <a:cs typeface="Calibri" panose="020F0502020204030204"/>
              </a:rPr>
              <a:t>. The result was an immediate improvement in her playing which a significantly more musical presentation which, despite its flaws, had a sense of character and mood.</a:t>
            </a:r>
          </a:p>
          <a:p>
            <a:pPr marL="342900" indent="-228600" algn="l">
              <a:buFont typeface="Arial" panose="020B0604020202020204" pitchFamily="34" charset="0"/>
              <a:buChar char="•"/>
            </a:pPr>
            <a:endParaRPr lang="en-US" sz="2000" dirty="0"/>
          </a:p>
        </p:txBody>
      </p:sp>
      <p:pic>
        <p:nvPicPr>
          <p:cNvPr id="5" name="Picture 4" descr="A picture containing graphical user interface&#10;&#10;Description automatically generated">
            <a:extLst>
              <a:ext uri="{FF2B5EF4-FFF2-40B4-BE49-F238E27FC236}">
                <a16:creationId xmlns:a16="http://schemas.microsoft.com/office/drawing/2014/main" id="{5C5EE0AE-5E16-C346-93BD-AF894FA72652}"/>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6" name="Picture 5" descr="Logo&#10;&#10;Description automatically generated">
            <a:extLst>
              <a:ext uri="{FF2B5EF4-FFF2-40B4-BE49-F238E27FC236}">
                <a16:creationId xmlns:a16="http://schemas.microsoft.com/office/drawing/2014/main" id="{5283D4E3-C85E-8F42-935E-B1B9B51EC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2743221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ABFAE-4B95-4E9C-BAD9-87AF0D86D25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Assessment</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2077E4-69CA-447D-87D4-2EEB445CA2D1}"/>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228600" algn="l">
              <a:buFont typeface="Arial" panose="020B0604020202020204" pitchFamily="34" charset="0"/>
              <a:buChar char="•"/>
            </a:pPr>
            <a:r>
              <a:rPr lang="en-US" sz="2000" dirty="0"/>
              <a:t>Assessment is an important part of the learning process and needs to consist of self-assessment as well as teacher assessment.</a:t>
            </a:r>
          </a:p>
          <a:p>
            <a:pPr marL="342900" indent="-228600" algn="l">
              <a:buFont typeface="Arial" panose="020B0604020202020204" pitchFamily="34" charset="0"/>
              <a:buChar char="•"/>
            </a:pPr>
            <a:r>
              <a:rPr lang="en-US" sz="2000" dirty="0"/>
              <a:t>Students need to be guided in how to evaluate their piece and how well it ‘works’.</a:t>
            </a:r>
          </a:p>
          <a:p>
            <a:pPr marL="342900" indent="-228600" algn="l">
              <a:buFont typeface="Arial" panose="020B0604020202020204" pitchFamily="34" charset="0"/>
              <a:buChar char="•"/>
            </a:pPr>
            <a:r>
              <a:rPr lang="en-US" sz="2000" dirty="0"/>
              <a:t>Peer assessment is a useful tool and when students learn how to assess they are able to evaluate each others compositions objectively.</a:t>
            </a:r>
          </a:p>
          <a:p>
            <a:pPr marL="342900" indent="-228600" algn="l">
              <a:buFont typeface="Arial" panose="020B0604020202020204" pitchFamily="34" charset="0"/>
              <a:buChar char="•"/>
            </a:pPr>
            <a:r>
              <a:rPr lang="en-US" sz="2000" dirty="0"/>
              <a:t>Formative assessment encourages students to continue developing, thinking, and improving their work.</a:t>
            </a:r>
          </a:p>
          <a:p>
            <a:pPr marL="342900" indent="-228600" algn="l">
              <a:buFont typeface="Arial" panose="020B0604020202020204" pitchFamily="34" charset="0"/>
              <a:buChar char="•"/>
            </a:pPr>
            <a:r>
              <a:rPr lang="en-US" sz="2000" dirty="0"/>
              <a:t>Summative assessment provides further information which can be carried forward to the next task.</a:t>
            </a:r>
          </a:p>
          <a:p>
            <a:pPr marL="342900" indent="-228600" algn="l">
              <a:buFont typeface="Arial" panose="020B0604020202020204" pitchFamily="34" charset="0"/>
              <a:buChar char="•"/>
            </a:pPr>
            <a:r>
              <a:rPr lang="en-US" sz="2000" dirty="0"/>
              <a:t>It is important to look at the process when assessing, not just the product.</a:t>
            </a:r>
          </a:p>
          <a:p>
            <a:pPr marL="342900" indent="-228600" algn="l">
              <a:buFont typeface="Arial" panose="020B0604020202020204" pitchFamily="34" charset="0"/>
              <a:buChar char="•"/>
            </a:pPr>
            <a:r>
              <a:rPr lang="en-US" sz="2000" dirty="0"/>
              <a:t>The context statement provides deep insight into the understanding and thought processes of the students.</a:t>
            </a:r>
          </a:p>
          <a:p>
            <a:pPr marL="342900"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a:p>
            <a:pPr marL="342900" indent="-228600" algn="l">
              <a:buFont typeface="Arial" panose="020B0604020202020204" pitchFamily="34" charset="0"/>
              <a:buChar char="•"/>
            </a:pPr>
            <a:endParaRPr lang="en-US" sz="2000" dirty="0"/>
          </a:p>
          <a:p>
            <a:pPr marL="342900" indent="-228600" algn="l">
              <a:buFont typeface="Arial" panose="020B0604020202020204" pitchFamily="34" charset="0"/>
              <a:buChar char="•"/>
            </a:pPr>
            <a:endParaRPr lang="en-US" sz="2000" dirty="0"/>
          </a:p>
        </p:txBody>
      </p:sp>
      <p:pic>
        <p:nvPicPr>
          <p:cNvPr id="5" name="Picture 4" descr="A picture containing graphical user interface&#10;&#10;Description automatically generated">
            <a:extLst>
              <a:ext uri="{FF2B5EF4-FFF2-40B4-BE49-F238E27FC236}">
                <a16:creationId xmlns:a16="http://schemas.microsoft.com/office/drawing/2014/main" id="{5C5EE0AE-5E16-C346-93BD-AF894FA72652}"/>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6" name="Picture 5" descr="Logo&#10;&#10;Description automatically generated">
            <a:extLst>
              <a:ext uri="{FF2B5EF4-FFF2-40B4-BE49-F238E27FC236}">
                <a16:creationId xmlns:a16="http://schemas.microsoft.com/office/drawing/2014/main" id="{5283D4E3-C85E-8F42-935E-B1B9B51EC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310091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EDBCFB-2325-4098-9B78-44CDED22E23E}"/>
              </a:ext>
            </a:extLst>
          </p:cNvPr>
          <p:cNvSpPr>
            <a:spLocks noGrp="1"/>
          </p:cNvSpPr>
          <p:nvPr>
            <p:ph type="ctrTitle"/>
          </p:nvPr>
        </p:nvSpPr>
        <p:spPr>
          <a:xfrm>
            <a:off x="1137034" y="609597"/>
            <a:ext cx="9392421" cy="1330841"/>
          </a:xfrm>
        </p:spPr>
        <p:txBody>
          <a:bodyPr vert="horz" lIns="91440" tIns="45720" rIns="91440" bIns="45720" rtlCol="0" anchor="ctr">
            <a:normAutofit/>
          </a:bodyPr>
          <a:lstStyle/>
          <a:p>
            <a:pPr algn="l"/>
            <a:r>
              <a:rPr lang="en-US" sz="4400" kern="1200">
                <a:solidFill>
                  <a:schemeClr val="tx1"/>
                </a:solidFill>
                <a:latin typeface="+mj-lt"/>
                <a:ea typeface="+mj-ea"/>
                <a:cs typeface="+mj-cs"/>
              </a:rPr>
              <a:t>Our music classroom context</a:t>
            </a:r>
          </a:p>
        </p:txBody>
      </p:sp>
      <p:sp>
        <p:nvSpPr>
          <p:cNvPr id="3" name="Subtitle 2">
            <a:extLst>
              <a:ext uri="{FF2B5EF4-FFF2-40B4-BE49-F238E27FC236}">
                <a16:creationId xmlns:a16="http://schemas.microsoft.com/office/drawing/2014/main" id="{B15CC27E-F0A9-40E6-86FE-908F0C3C430B}"/>
              </a:ext>
            </a:extLst>
          </p:cNvPr>
          <p:cNvSpPr>
            <a:spLocks noGrp="1"/>
          </p:cNvSpPr>
          <p:nvPr>
            <p:ph type="subTitle" idx="1"/>
          </p:nvPr>
        </p:nvSpPr>
        <p:spPr>
          <a:xfrm>
            <a:off x="1137034" y="2198362"/>
            <a:ext cx="4958966" cy="3917773"/>
          </a:xfrm>
        </p:spPr>
        <p:txBody>
          <a:bodyPr vert="horz" lIns="91440" tIns="45720" rIns="91440" bIns="45720" rtlCol="0">
            <a:normAutofit/>
          </a:bodyPr>
          <a:lstStyle/>
          <a:p>
            <a:pPr indent="-228600" algn="l">
              <a:buFont typeface="Arial" panose="020B0604020202020204" pitchFamily="34" charset="0"/>
              <a:buChar char="•"/>
            </a:pPr>
            <a:r>
              <a:rPr lang="en-US" sz="2000"/>
              <a:t>Class group of around 20 students</a:t>
            </a:r>
          </a:p>
          <a:p>
            <a:pPr indent="-228600" algn="l">
              <a:buFont typeface="Arial" panose="020B0604020202020204" pitchFamily="34" charset="0"/>
              <a:buChar char="•"/>
            </a:pPr>
            <a:r>
              <a:rPr lang="en-US" sz="2000"/>
              <a:t>Senior secondary education - 16-18 year olds </a:t>
            </a:r>
          </a:p>
          <a:p>
            <a:pPr indent="-228600" algn="l">
              <a:buFont typeface="Arial" panose="020B0604020202020204" pitchFamily="34" charset="0"/>
              <a:buChar char="•"/>
            </a:pPr>
            <a:r>
              <a:rPr lang="en-US" sz="2000"/>
              <a:t>Most without background in creative music</a:t>
            </a:r>
          </a:p>
          <a:p>
            <a:pPr indent="-228600" algn="l">
              <a:buFont typeface="Arial" panose="020B0604020202020204" pitchFamily="34" charset="0"/>
              <a:buChar char="•"/>
            </a:pPr>
            <a:r>
              <a:rPr lang="en-US" sz="2000"/>
              <a:t>Curriculum requirements to teach and assess creative music </a:t>
            </a:r>
          </a:p>
          <a:p>
            <a:pPr indent="-228600" algn="l">
              <a:buFont typeface="Arial" panose="020B0604020202020204" pitchFamily="34" charset="0"/>
              <a:buChar char="•"/>
            </a:pPr>
            <a:r>
              <a:rPr lang="en-US" sz="2000"/>
              <a:t>Creative music includes composition and improvisation</a:t>
            </a:r>
          </a:p>
        </p:txBody>
      </p:sp>
      <p:sp>
        <p:nvSpPr>
          <p:cNvPr id="22" name="Freeform: Shape 21">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0D126B26-875D-A841-BA7D-A501409DCBC5}"/>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6" name="Picture 5" descr="Logo&#10;&#10;Description automatically generated">
            <a:extLst>
              <a:ext uri="{FF2B5EF4-FFF2-40B4-BE49-F238E27FC236}">
                <a16:creationId xmlns:a16="http://schemas.microsoft.com/office/drawing/2014/main" id="{800E667D-34FF-E240-BB63-1ADF03C331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1650163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61CD-0865-4100-8BEB-DC1AAFFD19BD}"/>
              </a:ext>
            </a:extLst>
          </p:cNvPr>
          <p:cNvSpPr>
            <a:spLocks noGrp="1"/>
          </p:cNvSpPr>
          <p:nvPr>
            <p:ph type="ctrTitle"/>
          </p:nvPr>
        </p:nvSpPr>
        <p:spPr>
          <a:xfrm>
            <a:off x="1524000" y="2388267"/>
            <a:ext cx="9144000" cy="1184443"/>
          </a:xfrm>
        </p:spPr>
        <p:txBody>
          <a:bodyPr lIns="91440" tIns="45720" rIns="91440" bIns="45720" anchor="b"/>
          <a:lstStyle/>
          <a:p>
            <a:r>
              <a:rPr lang="en-AU" dirty="0"/>
              <a:t>Context: culture and genre</a:t>
            </a:r>
          </a:p>
        </p:txBody>
      </p:sp>
      <p:pic>
        <p:nvPicPr>
          <p:cNvPr id="4" name="Picture 3" descr="A picture containing graphical user interface&#10;&#10;Description automatically generated">
            <a:extLst>
              <a:ext uri="{FF2B5EF4-FFF2-40B4-BE49-F238E27FC236}">
                <a16:creationId xmlns:a16="http://schemas.microsoft.com/office/drawing/2014/main" id="{BC27D751-DAE2-534B-B204-243659A0D810}"/>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575FA4F6-C03C-6641-A570-C84D66436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3759290504"/>
      </p:ext>
    </p:extLst>
  </p:cSld>
  <p:clrMapOvr>
    <a:masterClrMapping/>
  </p:clrMapOvr>
  <mc:AlternateContent xmlns:mc="http://schemas.openxmlformats.org/markup-compatibility/2006" xmlns:p14="http://schemas.microsoft.com/office/powerpoint/2010/main">
    <mc:Choice Requires="p14">
      <p:transition spd="slow" p14:dur="2000" advTm="35183"/>
    </mc:Choice>
    <mc:Fallback xmlns="">
      <p:transition spd="slow" advTm="3518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878B9-0D22-DB67-E9D0-0159566361E3}"/>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a:solidFill>
                  <a:schemeClr val="tx1"/>
                </a:solidFill>
                <a:latin typeface="+mj-lt"/>
                <a:ea typeface="+mj-ea"/>
                <a:cs typeface="+mj-cs"/>
              </a:rPr>
              <a:t>Other Tasks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CC006B0-7766-DE85-D6F7-D4A80616F45D}"/>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endParaRPr lang="en-US" sz="2200" b="1" dirty="0"/>
          </a:p>
          <a:p>
            <a:pPr algn="l"/>
            <a:r>
              <a:rPr lang="en-AU" sz="2000" b="1" dirty="0">
                <a:ea typeface="+mn-lt"/>
                <a:cs typeface="+mn-lt"/>
              </a:rPr>
              <a:t>Water reflection piece –</a:t>
            </a:r>
            <a:r>
              <a:rPr lang="en-AU" sz="2000" dirty="0">
                <a:ea typeface="+mn-lt"/>
                <a:cs typeface="+mn-lt"/>
              </a:rPr>
              <a:t>to explore the devices of retrograde and inversion.</a:t>
            </a:r>
            <a:endParaRPr lang="en-AU" sz="2000" b="1" dirty="0">
              <a:ea typeface="+mn-lt"/>
              <a:cs typeface="+mn-lt"/>
            </a:endParaRPr>
          </a:p>
          <a:p>
            <a:pPr indent="-228600" algn="l">
              <a:buFont typeface="Arial" panose="020B0604020202020204" pitchFamily="34" charset="0"/>
              <a:buChar char="•"/>
            </a:pPr>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EB66D7EF-B23E-DC44-8707-EDD7C076A946}"/>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7E29AA28-776D-314F-83C1-5177753C5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1468338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878B9-0D22-DB67-E9D0-0159566361E3}"/>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a:solidFill>
                  <a:schemeClr val="tx1"/>
                </a:solidFill>
                <a:latin typeface="+mj-lt"/>
                <a:ea typeface="+mj-ea"/>
                <a:cs typeface="+mj-cs"/>
              </a:rPr>
              <a:t>Other Tasks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CC006B0-7766-DE85-D6F7-D4A80616F45D}"/>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endParaRPr lang="en-US" sz="2200" b="1" dirty="0"/>
          </a:p>
          <a:p>
            <a:pPr indent="-228600" algn="l">
              <a:buFont typeface="Arial" panose="020B0604020202020204" pitchFamily="34" charset="0"/>
              <a:buChar char="•"/>
            </a:pPr>
            <a:r>
              <a:rPr lang="en-US" sz="2200" b="1" dirty="0"/>
              <a:t>'Cereal’</a:t>
            </a:r>
            <a:r>
              <a:rPr lang="en-US" sz="2200" dirty="0"/>
              <a:t> composition (Alphabet: chromatic scale) Your breakfast.</a:t>
            </a:r>
          </a:p>
          <a:p>
            <a:pPr lvl="1" indent="-228600" algn="l">
              <a:buFont typeface="Arial" panose="020B0604020202020204" pitchFamily="34" charset="0"/>
              <a:buChar char="•"/>
            </a:pPr>
            <a:r>
              <a:rPr lang="en-US" sz="1800" dirty="0"/>
              <a:t>A  B   C  D  E    F  G  H  I  J    K  L   etc.</a:t>
            </a:r>
          </a:p>
          <a:p>
            <a:pPr lvl="1" indent="-228600" algn="l">
              <a:buFont typeface="Arial" panose="020B0604020202020204" pitchFamily="34" charset="0"/>
              <a:buChar char="•"/>
            </a:pPr>
            <a:r>
              <a:rPr lang="en-US" sz="1800" dirty="0"/>
              <a:t>A  Bb B  C  C# D  Eb E  F F# G G# etc.</a:t>
            </a:r>
          </a:p>
          <a:p>
            <a:pPr indent="-228600" algn="l">
              <a:buFont typeface="Arial" panose="020B0604020202020204" pitchFamily="34" charset="0"/>
              <a:buChar char="•"/>
            </a:pPr>
            <a:r>
              <a:rPr lang="en-US" sz="2200" dirty="0" err="1"/>
              <a:t>Neutralises</a:t>
            </a:r>
            <a:r>
              <a:rPr lang="en-US" sz="2200" dirty="0"/>
              <a:t> pitch </a:t>
            </a:r>
          </a:p>
          <a:p>
            <a:pPr indent="-228600" algn="l">
              <a:buFont typeface="Arial" panose="020B0604020202020204" pitchFamily="34" charset="0"/>
              <a:buChar char="•"/>
            </a:pPr>
            <a:r>
              <a:rPr lang="en-US" sz="2200" dirty="0"/>
              <a:t>Improvise-experiment-plan-perform (not necessarily notated)</a:t>
            </a:r>
          </a:p>
          <a:p>
            <a:pPr indent="-228600" algn="l">
              <a:buFont typeface="Arial" panose="020B0604020202020204" pitchFamily="34" charset="0"/>
              <a:buChar char="•"/>
            </a:pPr>
            <a:r>
              <a:rPr lang="en-US" sz="2200" dirty="0"/>
              <a:t>Roles the instruments can play: bass line, melody, harmony, chords, backing riffs, rhythm</a:t>
            </a:r>
          </a:p>
          <a:p>
            <a:pPr indent="-228600" algn="l">
              <a:buFont typeface="Arial" panose="020B0604020202020204" pitchFamily="34" charset="0"/>
              <a:buChar char="•"/>
            </a:pPr>
            <a:r>
              <a:rPr lang="en-US" sz="2200" dirty="0"/>
              <a:t>Form requirement: beginning- middle-end</a:t>
            </a:r>
          </a:p>
          <a:p>
            <a:pPr indent="-228600" algn="l">
              <a:buFont typeface="Arial" panose="020B0604020202020204" pitchFamily="34" charset="0"/>
              <a:buChar char="•"/>
            </a:pPr>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EB66D7EF-B23E-DC44-8707-EDD7C076A946}"/>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7E29AA28-776D-314F-83C1-5177753C5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4097962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A8B2-CCE7-A54B-BB31-0C00B9005802}"/>
              </a:ext>
            </a:extLst>
          </p:cNvPr>
          <p:cNvSpPr>
            <a:spLocks noGrp="1"/>
          </p:cNvSpPr>
          <p:nvPr>
            <p:ph type="ctrTitle"/>
          </p:nvPr>
        </p:nvSpPr>
        <p:spPr/>
        <p:txBody>
          <a:bodyPr/>
          <a:lstStyle/>
          <a:p>
            <a:r>
              <a:rPr lang="en-US" dirty="0"/>
              <a:t>Questions please!</a:t>
            </a:r>
          </a:p>
        </p:txBody>
      </p:sp>
      <p:sp>
        <p:nvSpPr>
          <p:cNvPr id="3" name="Subtitle 2">
            <a:extLst>
              <a:ext uri="{FF2B5EF4-FFF2-40B4-BE49-F238E27FC236}">
                <a16:creationId xmlns:a16="http://schemas.microsoft.com/office/drawing/2014/main" id="{EF24B39D-4368-4F43-9CA4-19222D7B745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586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4E36E-AA7E-4D16-B759-65EFA24AA83C}"/>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a:solidFill>
                  <a:schemeClr val="tx1"/>
                </a:solidFill>
                <a:latin typeface="+mj-lt"/>
                <a:ea typeface="+mj-ea"/>
                <a:cs typeface="+mj-cs"/>
              </a:rPr>
              <a:t>Approach to Teaching Creative Music</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0E1F325-6A4F-4608-AEB7-454989202018}"/>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228600" algn="l">
              <a:buFont typeface="Arial" panose="020B0604020202020204" pitchFamily="34" charset="0"/>
              <a:buChar char="•"/>
            </a:pPr>
            <a:r>
              <a:rPr lang="en-US" sz="2200" dirty="0"/>
              <a:t>Inquiry based approach.</a:t>
            </a:r>
          </a:p>
          <a:p>
            <a:pPr marL="342900" indent="-228600" algn="l">
              <a:buFont typeface="Arial" panose="020B0604020202020204" pitchFamily="34" charset="0"/>
              <a:buChar char="•"/>
            </a:pPr>
            <a:r>
              <a:rPr lang="en-US" sz="2200" dirty="0"/>
              <a:t>Values – why do we do it. </a:t>
            </a:r>
          </a:p>
          <a:p>
            <a:pPr marL="342900" indent="-228600" algn="l">
              <a:buFont typeface="Arial" panose="020B0604020202020204" pitchFamily="34" charset="0"/>
              <a:buChar char="•"/>
            </a:pPr>
            <a:r>
              <a:rPr lang="en-US" sz="2200" dirty="0"/>
              <a:t>Improved understanding of musical elements</a:t>
            </a:r>
          </a:p>
          <a:p>
            <a:pPr marL="342900" indent="-228600" algn="l">
              <a:buFont typeface="Arial" panose="020B0604020202020204" pitchFamily="34" charset="0"/>
              <a:buChar char="•"/>
            </a:pPr>
            <a:r>
              <a:rPr lang="en-US" sz="2200" dirty="0"/>
              <a:t>Improved performance skills through deeper understanding of the music they are performing.</a:t>
            </a:r>
          </a:p>
          <a:p>
            <a:pPr marL="342900" indent="-228600" algn="l">
              <a:buFont typeface="Arial" panose="020B0604020202020204" pitchFamily="34" charset="0"/>
              <a:buChar char="•"/>
            </a:pPr>
            <a:r>
              <a:rPr lang="en-US" sz="2200" dirty="0"/>
              <a:t>Performance students tend to dismiss creative work as ‘I can’t do it’ unless it is </a:t>
            </a:r>
            <a:r>
              <a:rPr lang="en-US" sz="2200" dirty="0" err="1"/>
              <a:t>contextualised</a:t>
            </a:r>
            <a:r>
              <a:rPr lang="en-US" sz="2200" dirty="0"/>
              <a:t> by how much time has been spend developing the understanding/thinking/skills.</a:t>
            </a:r>
          </a:p>
          <a:p>
            <a:pPr marL="342900" indent="-228600" algn="l">
              <a:buFont typeface="Arial" panose="020B0604020202020204" pitchFamily="34" charset="0"/>
              <a:buChar char="•"/>
            </a:pPr>
            <a:r>
              <a:rPr lang="en-US" sz="2200" dirty="0"/>
              <a:t>How I stumbled into the value of it.</a:t>
            </a:r>
          </a:p>
          <a:p>
            <a:pPr indent="-228600" algn="l">
              <a:buFont typeface="Arial" panose="020B0604020202020204" pitchFamily="34" charset="0"/>
              <a:buChar char="•"/>
            </a:pPr>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CE9E8E2C-4823-2244-B0DD-944A6DF5B414}"/>
              </a:ext>
            </a:extLst>
          </p:cNvPr>
          <p:cNvPicPr>
            <a:picLocks noChangeAspect="1"/>
          </p:cNvPicPr>
          <p:nvPr/>
        </p:nvPicPr>
        <p:blipFill rotWithShape="1">
          <a:blip r:embed="rId3">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677B8379-B4B3-544B-B9DA-D08207A21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260716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0D3F5-616E-4F53-A934-D06C3A2053E8}"/>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Creativity and expertise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788F8E7-5319-40C8-9DA9-32BDA255892C}"/>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dirty="0"/>
              <a:t>Creativity development is expertise development – getting better at something</a:t>
            </a:r>
          </a:p>
          <a:p>
            <a:pPr indent="-228600" algn="l">
              <a:buFont typeface="Arial" panose="020B0604020202020204" pitchFamily="34" charset="0"/>
              <a:buChar char="•"/>
            </a:pPr>
            <a:r>
              <a:rPr lang="en-US" dirty="0"/>
              <a:t>Domain-changing expertise is creative – pushing into the as-yet untried</a:t>
            </a:r>
          </a:p>
          <a:p>
            <a:pPr indent="-228600" algn="l">
              <a:buFont typeface="Arial" panose="020B0604020202020204" pitchFamily="34" charset="0"/>
              <a:buChar char="•"/>
            </a:pPr>
            <a:r>
              <a:rPr lang="en-US" dirty="0"/>
              <a:t>Flow happens on the </a:t>
            </a:r>
            <a:r>
              <a:rPr lang="en-US" b="1" dirty="0"/>
              <a:t>edge </a:t>
            </a:r>
            <a:r>
              <a:rPr lang="en-US" dirty="0"/>
              <a:t>of one’s competence</a:t>
            </a:r>
          </a:p>
          <a:p>
            <a:pPr indent="-228600" algn="l">
              <a:buFont typeface="Arial" panose="020B0604020202020204" pitchFamily="34" charset="0"/>
              <a:buChar char="•"/>
            </a:pPr>
            <a:r>
              <a:rPr lang="en-US" dirty="0"/>
              <a:t>Required: Deliberate, reflective practice and good coaching and resources </a:t>
            </a:r>
          </a:p>
          <a:p>
            <a:pPr indent="-228600" algn="l">
              <a:buFont typeface="Arial" panose="020B0604020202020204" pitchFamily="34" charset="0"/>
              <a:buChar char="•"/>
            </a:pPr>
            <a:r>
              <a:rPr lang="en-US" dirty="0"/>
              <a:t>Metacognition: Notice – plan – do – notice –reflect – plan again – do (repeat)</a:t>
            </a:r>
          </a:p>
          <a:p>
            <a:pPr indent="-228600" algn="l">
              <a:buFont typeface="Arial" panose="020B0604020202020204" pitchFamily="34" charset="0"/>
              <a:buChar char="•"/>
            </a:pPr>
            <a:endParaRPr lang="en-US" dirty="0">
              <a:effectLst/>
            </a:endParaRPr>
          </a:p>
          <a:p>
            <a:pPr algn="l"/>
            <a:endParaRPr lang="en-US" dirty="0"/>
          </a:p>
          <a:p>
            <a:pPr algn="l"/>
            <a:r>
              <a:rPr lang="en-US" dirty="0"/>
              <a:t>I’ll put links to a paper and references about this in the chat.</a:t>
            </a:r>
            <a:endParaRPr lang="en-US" dirty="0">
              <a:effectLst/>
            </a:endParaRPr>
          </a:p>
          <a:p>
            <a:pPr indent="-228600" algn="l">
              <a:buFont typeface="Arial" panose="020B0604020202020204" pitchFamily="34" charset="0"/>
              <a:buChar char="•"/>
            </a:pPr>
            <a:endParaRPr lang="en-US" sz="2200" dirty="0"/>
          </a:p>
        </p:txBody>
      </p:sp>
      <p:pic>
        <p:nvPicPr>
          <p:cNvPr id="4" name="Picture 3" descr="A picture containing graphical user interface&#10;&#10;Description automatically generated">
            <a:extLst>
              <a:ext uri="{FF2B5EF4-FFF2-40B4-BE49-F238E27FC236}">
                <a16:creationId xmlns:a16="http://schemas.microsoft.com/office/drawing/2014/main" id="{BC8E268E-ECB6-0744-B281-E96C1A322A53}"/>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D9280431-7C11-FB41-8C81-F7B5F7B3D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156879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D4D83-E4AB-49D3-8BC0-DDFE17130B65}"/>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High Impact Teaching Strategies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AC4E201-EC38-4ACB-8A7A-F7369BD05EAC}"/>
              </a:ext>
            </a:extLst>
          </p:cNvPr>
          <p:cNvSpPr>
            <a:spLocks noGrp="1"/>
          </p:cNvSpPr>
          <p:nvPr>
            <p:ph type="subTitle" idx="1"/>
          </p:nvPr>
        </p:nvSpPr>
        <p:spPr>
          <a:xfrm>
            <a:off x="838200" y="1929384"/>
            <a:ext cx="10515600" cy="3251243"/>
          </a:xfrm>
        </p:spPr>
        <p:txBody>
          <a:bodyPr vert="horz" lIns="91440" tIns="45720" rIns="91440" bIns="45720" rtlCol="0">
            <a:normAutofit/>
          </a:bodyPr>
          <a:lstStyle/>
          <a:p>
            <a:pPr indent="-228600" algn="l">
              <a:buFont typeface="Arial" panose="020B0604020202020204" pitchFamily="34" charset="0"/>
              <a:buChar char="•"/>
            </a:pPr>
            <a:r>
              <a:rPr lang="en-US" sz="2000" dirty="0"/>
              <a:t>Instructional practices which are reliable in increasing student learning (John Hattie and Robert Marzano)</a:t>
            </a:r>
          </a:p>
          <a:p>
            <a:pPr indent="-228600" algn="l">
              <a:buFont typeface="Arial" panose="020B0604020202020204" pitchFamily="34" charset="0"/>
              <a:buChar char="•"/>
            </a:pPr>
            <a:r>
              <a:rPr lang="en-US" sz="2000" dirty="0"/>
              <a:t>HITS can be effectively used through creative tasks.:</a:t>
            </a:r>
          </a:p>
          <a:p>
            <a:pPr marL="342900" indent="-228600" algn="l">
              <a:buFont typeface="Arial" panose="020B0604020202020204" pitchFamily="34" charset="0"/>
              <a:buChar char="•"/>
            </a:pPr>
            <a:r>
              <a:rPr lang="en-US" sz="2000" dirty="0"/>
              <a:t>Setting Goals</a:t>
            </a:r>
          </a:p>
          <a:p>
            <a:pPr marL="342900" indent="-228600" algn="l">
              <a:buFont typeface="Arial" panose="020B0604020202020204" pitchFamily="34" charset="0"/>
              <a:buChar char="•"/>
            </a:pPr>
            <a:r>
              <a:rPr lang="en-US" sz="2000" dirty="0"/>
              <a:t>Collaborative Learning</a:t>
            </a:r>
          </a:p>
          <a:p>
            <a:pPr marL="342900" indent="-228600" algn="l">
              <a:buFont typeface="Arial" panose="020B0604020202020204" pitchFamily="34" charset="0"/>
              <a:buChar char="•"/>
            </a:pPr>
            <a:r>
              <a:rPr lang="en-US" sz="2000" dirty="0"/>
              <a:t>Questioning</a:t>
            </a:r>
          </a:p>
          <a:p>
            <a:pPr marL="342900" indent="-228600" algn="l">
              <a:buFont typeface="Arial" panose="020B0604020202020204" pitchFamily="34" charset="0"/>
              <a:buChar char="•"/>
            </a:pPr>
            <a:r>
              <a:rPr lang="en-US" sz="2000" dirty="0"/>
              <a:t>Metacognitive Strategies</a:t>
            </a:r>
          </a:p>
          <a:p>
            <a:pPr marL="342900" indent="-228600" algn="l">
              <a:buFont typeface="Arial" panose="020B0604020202020204" pitchFamily="34" charset="0"/>
              <a:buChar char="•"/>
            </a:pPr>
            <a:r>
              <a:rPr lang="en-US" sz="2000" dirty="0"/>
              <a:t>Differentiated Learning</a:t>
            </a:r>
          </a:p>
          <a:p>
            <a:pPr marL="114300" algn="l"/>
            <a:endParaRPr lang="en-US" sz="2000" dirty="0"/>
          </a:p>
        </p:txBody>
      </p:sp>
      <p:pic>
        <p:nvPicPr>
          <p:cNvPr id="5" name="Picture 4" descr="A picture containing graphical user interface&#10;&#10;Description automatically generated">
            <a:extLst>
              <a:ext uri="{FF2B5EF4-FFF2-40B4-BE49-F238E27FC236}">
                <a16:creationId xmlns:a16="http://schemas.microsoft.com/office/drawing/2014/main" id="{A17FEF7C-9425-5743-A88E-7A55BF36D4EF}"/>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6" name="Picture 5" descr="Logo&#10;&#10;Description automatically generated">
            <a:extLst>
              <a:ext uri="{FF2B5EF4-FFF2-40B4-BE49-F238E27FC236}">
                <a16:creationId xmlns:a16="http://schemas.microsoft.com/office/drawing/2014/main" id="{3458D16B-8E98-F849-99EF-39D123D1E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48263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3DB323-9455-481F-892F-3602488890EC}"/>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Setting Goals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CCEA2DE-9C09-41B2-9484-1D534B591A3A}"/>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228600" algn="l">
              <a:buFont typeface="Arial" panose="020B0604020202020204" pitchFamily="34" charset="0"/>
              <a:buChar char="•"/>
            </a:pPr>
            <a:r>
              <a:rPr lang="en-US" sz="2200" dirty="0"/>
              <a:t>Students are clear on the learning intentions with a clear understanding of learning goals and success criteria.</a:t>
            </a:r>
            <a:endParaRPr lang="en-US" sz="2200"/>
          </a:p>
          <a:p>
            <a:pPr marL="342900" indent="-228600" algn="l">
              <a:buFont typeface="Arial" panose="020B0604020202020204" pitchFamily="34" charset="0"/>
              <a:buChar char="•"/>
            </a:pPr>
            <a:r>
              <a:rPr lang="en-US" sz="2200" dirty="0"/>
              <a:t>They are guided to a deeper understanding of the music elements and how they can be used to make their own musical statements.</a:t>
            </a:r>
            <a:endParaRPr lang="en-US" sz="2200"/>
          </a:p>
          <a:p>
            <a:pPr marL="342900" indent="-228600" algn="l">
              <a:buFont typeface="Arial" panose="020B0604020202020204" pitchFamily="34" charset="0"/>
              <a:buChar char="•"/>
            </a:pPr>
            <a:r>
              <a:rPr lang="en-US" sz="2200" dirty="0"/>
              <a:t>They can identify and articulate their use of music elements and explain their outcomes. </a:t>
            </a:r>
            <a:endParaRPr lang="en-US" sz="2200"/>
          </a:p>
          <a:p>
            <a:pPr marL="342900" indent="-228600" algn="l">
              <a:buFont typeface="Arial" panose="020B0604020202020204" pitchFamily="34" charset="0"/>
              <a:buChar char="•"/>
            </a:pPr>
            <a:r>
              <a:rPr lang="en-US" sz="2200" dirty="0"/>
              <a:t>They develop a greater confidence to express themselves in music. </a:t>
            </a:r>
            <a:endParaRPr lang="en-US" sz="2200"/>
          </a:p>
          <a:p>
            <a:pPr marL="342900" indent="-228600" algn="l">
              <a:buFont typeface="Arial" panose="020B0604020202020204" pitchFamily="34" charset="0"/>
              <a:buChar char="•"/>
            </a:pPr>
            <a:r>
              <a:rPr lang="en-US" sz="2200" dirty="0"/>
              <a:t>They are able to transfer their deeper understanding of music elements to their performance.</a:t>
            </a:r>
            <a:endParaRPr lang="en-US" sz="2200"/>
          </a:p>
        </p:txBody>
      </p:sp>
      <p:pic>
        <p:nvPicPr>
          <p:cNvPr id="4" name="Picture 3" descr="A picture containing graphical user interface&#10;&#10;Description automatically generated">
            <a:extLst>
              <a:ext uri="{FF2B5EF4-FFF2-40B4-BE49-F238E27FC236}">
                <a16:creationId xmlns:a16="http://schemas.microsoft.com/office/drawing/2014/main" id="{26269EC4-4218-464B-A1AF-C80DF7CE5879}"/>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038E7278-8E0A-2042-8A53-B9DDF1E57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62750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F88BE-1BA3-4985-B9B1-1C2559C47AD3}"/>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Collaborative Learning</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3D9536-4CE6-4475-930E-93A476A8EACA}"/>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dirty="0"/>
              <a:t>Students develop skills in working together.</a:t>
            </a:r>
          </a:p>
          <a:p>
            <a:pPr indent="-228600" algn="l">
              <a:buFont typeface="Arial" panose="020B0604020202020204" pitchFamily="34" charset="0"/>
              <a:buChar char="•"/>
            </a:pPr>
            <a:r>
              <a:rPr lang="en-US" sz="2200" dirty="0"/>
              <a:t>They work together in their small groups to negotiate their roles, responsibilities, and outcomes.</a:t>
            </a:r>
          </a:p>
          <a:p>
            <a:pPr indent="-228600" algn="l">
              <a:buFont typeface="Arial" panose="020B0604020202020204" pitchFamily="34" charset="0"/>
              <a:buChar char="•"/>
            </a:pPr>
            <a:r>
              <a:rPr lang="en-US" sz="2200" dirty="0"/>
              <a:t>They learn from each others varying experiences, different skills, share common understandings and bounce ideas off each other. </a:t>
            </a:r>
          </a:p>
          <a:p>
            <a:pPr indent="-228600" algn="l">
              <a:buFont typeface="Arial" panose="020B0604020202020204" pitchFamily="34" charset="0"/>
              <a:buChar char="•"/>
            </a:pPr>
            <a:r>
              <a:rPr lang="en-US" sz="2200" dirty="0"/>
              <a:t>Sharing their understandings of the music elements consolidates ideas and expands their sense of possibility.</a:t>
            </a:r>
          </a:p>
          <a:p>
            <a:pPr indent="-228600" algn="l">
              <a:buFont typeface="Arial" panose="020B0604020202020204" pitchFamily="34" charset="0"/>
              <a:buChar char="•"/>
            </a:pPr>
            <a:r>
              <a:rPr lang="en-US" sz="2200" dirty="0"/>
              <a:t>They think, plan, discuss and reflect as they work towards a common goal of preparing their group creative responses. </a:t>
            </a:r>
          </a:p>
        </p:txBody>
      </p:sp>
      <p:pic>
        <p:nvPicPr>
          <p:cNvPr id="4" name="Picture 3" descr="A picture containing graphical user interface&#10;&#10;Description automatically generated">
            <a:extLst>
              <a:ext uri="{FF2B5EF4-FFF2-40B4-BE49-F238E27FC236}">
                <a16:creationId xmlns:a16="http://schemas.microsoft.com/office/drawing/2014/main" id="{7D5231DD-D289-A14D-A7E3-6F09ABD22D8D}"/>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02E47DE5-FFA8-D64D-A2AD-CABF7F887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364820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14AD4-A4D6-4171-AD02-F45806A5C6C7}"/>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Questioning </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7B250E0-B7BF-47B5-82C8-0B193E9A6248}"/>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dirty="0"/>
              <a:t>Questioning is an important strategy to use in all stages. During preparatory analysis lessons it engages students and help to develop their interest and curiosity. The use of open questioning encourages students to think beyond their current understanding or point of view.</a:t>
            </a:r>
          </a:p>
          <a:p>
            <a:pPr indent="-228600" algn="l">
              <a:buFont typeface="Arial" panose="020B0604020202020204" pitchFamily="34" charset="0"/>
              <a:buChar char="•"/>
            </a:pPr>
            <a:r>
              <a:rPr lang="en-US" sz="2200" dirty="0"/>
              <a:t>Through the group rehearsal progress, visits by the teacher are used to listen and guide the learning of the group through open questioning techniques. </a:t>
            </a:r>
            <a:r>
              <a:rPr lang="en-US" sz="2200"/>
              <a:t>Eg</a:t>
            </a:r>
            <a:r>
              <a:rPr lang="en-US" sz="2200" dirty="0"/>
              <a:t>, when discussing aspects of the task in progress ask questions such as:</a:t>
            </a:r>
          </a:p>
          <a:p>
            <a:pPr marL="342900" indent="-228600" algn="l">
              <a:buFont typeface="Arial" panose="020B0604020202020204" pitchFamily="34" charset="0"/>
              <a:buChar char="•"/>
            </a:pPr>
            <a:r>
              <a:rPr lang="en-US" sz="2200" dirty="0"/>
              <a:t>Why have you chosen to do this?</a:t>
            </a:r>
          </a:p>
          <a:p>
            <a:pPr marL="342900" indent="-228600" algn="l">
              <a:buFont typeface="Arial" panose="020B0604020202020204" pitchFamily="34" charset="0"/>
              <a:buChar char="•"/>
            </a:pPr>
            <a:r>
              <a:rPr lang="en-US" sz="2200" dirty="0"/>
              <a:t>How effective do you think this is?</a:t>
            </a:r>
          </a:p>
          <a:p>
            <a:pPr marL="342900" indent="-228600" algn="l">
              <a:buFont typeface="Arial" panose="020B0604020202020204" pitchFamily="34" charset="0"/>
              <a:buChar char="•"/>
            </a:pPr>
            <a:r>
              <a:rPr lang="en-US" sz="2200" dirty="0"/>
              <a:t>What tools could you use to achieve this?</a:t>
            </a:r>
          </a:p>
        </p:txBody>
      </p:sp>
      <p:pic>
        <p:nvPicPr>
          <p:cNvPr id="4" name="Picture 3" descr="A picture containing graphical user interface&#10;&#10;Description automatically generated">
            <a:extLst>
              <a:ext uri="{FF2B5EF4-FFF2-40B4-BE49-F238E27FC236}">
                <a16:creationId xmlns:a16="http://schemas.microsoft.com/office/drawing/2014/main" id="{3EFE8D6D-D8EE-E748-8DCE-2643D9AFE60B}"/>
              </a:ext>
            </a:extLst>
          </p:cNvPr>
          <p:cNvPicPr>
            <a:picLocks noChangeAspect="1"/>
          </p:cNvPicPr>
          <p:nvPr/>
        </p:nvPicPr>
        <p:blipFill rotWithShape="1">
          <a:blip r:embed="rId2">
            <a:extLst>
              <a:ext uri="{28A0092B-C50C-407E-A947-70E740481C1C}">
                <a14:useLocalDpi xmlns:a14="http://schemas.microsoft.com/office/drawing/2010/main" val="0"/>
              </a:ext>
            </a:extLst>
          </a:blip>
          <a:srcRect l="14180" t="16889" r="16067" b="36148"/>
          <a:stretch/>
        </p:blipFill>
        <p:spPr>
          <a:xfrm>
            <a:off x="91440" y="5745647"/>
            <a:ext cx="1910080" cy="909152"/>
          </a:xfrm>
          <a:prstGeom prst="rect">
            <a:avLst/>
          </a:prstGeom>
        </p:spPr>
      </p:pic>
      <p:pic>
        <p:nvPicPr>
          <p:cNvPr id="5" name="Picture 4" descr="Logo&#10;&#10;Description automatically generated">
            <a:extLst>
              <a:ext uri="{FF2B5EF4-FFF2-40B4-BE49-F238E27FC236}">
                <a16:creationId xmlns:a16="http://schemas.microsoft.com/office/drawing/2014/main" id="{00AA1415-E0E2-7142-9EDE-83169DC86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1" y="5948848"/>
            <a:ext cx="1366816" cy="762000"/>
          </a:xfrm>
          <a:prstGeom prst="rect">
            <a:avLst/>
          </a:prstGeom>
        </p:spPr>
      </p:pic>
    </p:spTree>
    <p:extLst>
      <p:ext uri="{BB962C8B-B14F-4D97-AF65-F5344CB8AC3E}">
        <p14:creationId xmlns:p14="http://schemas.microsoft.com/office/powerpoint/2010/main" val="1978375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8853</TotalTime>
  <Words>2709</Words>
  <Application>Microsoft Macintosh PowerPoint</Application>
  <PresentationFormat>Widescreen</PresentationFormat>
  <Paragraphs>216</Paragraphs>
  <Slides>33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 Creative Music in the classroom</vt:lpstr>
      <vt:lpstr>Our music classroom context</vt:lpstr>
      <vt:lpstr>Approach to Teaching Creative Music</vt:lpstr>
      <vt:lpstr>Creativity and expertise</vt:lpstr>
      <vt:lpstr>High Impact Teaching Strategies</vt:lpstr>
      <vt:lpstr>Setting Goals</vt:lpstr>
      <vt:lpstr>Collaborative Learning</vt:lpstr>
      <vt:lpstr>Questioning </vt:lpstr>
      <vt:lpstr>Metacognitive Strategies  </vt:lpstr>
      <vt:lpstr>Differentiated Learning</vt:lpstr>
      <vt:lpstr>The task</vt:lpstr>
      <vt:lpstr>Scaffolding tasks Previous lessons</vt:lpstr>
      <vt:lpstr>Rhythmic Analysis</vt:lpstr>
      <vt:lpstr>Melodic Analysis</vt:lpstr>
      <vt:lpstr>Texture Analysis</vt:lpstr>
      <vt:lpstr>Timbre and Expression Analysis</vt:lpstr>
      <vt:lpstr>Harmony Analysis and Form</vt:lpstr>
      <vt:lpstr>Scaffolding on the day</vt:lpstr>
      <vt:lpstr>Sorting the Groups</vt:lpstr>
      <vt:lpstr>Implementation</vt:lpstr>
      <vt:lpstr>Rehearsal video</vt:lpstr>
      <vt:lpstr>More strategic questions</vt:lpstr>
      <vt:lpstr>Outcomes: Performed pieces</vt:lpstr>
      <vt:lpstr>Outcomes:  Developing a composer’s sensibilities</vt:lpstr>
      <vt:lpstr>Context statement questions</vt:lpstr>
      <vt:lpstr>Why a context statement but no score?</vt:lpstr>
      <vt:lpstr>Outcomes:  Effect on performance</vt:lpstr>
      <vt:lpstr>Assessment</vt:lpstr>
      <vt:lpstr>Context: culture and genre</vt:lpstr>
      <vt:lpstr>Other Tasks</vt:lpstr>
      <vt:lpstr>Other Tasks</vt:lpstr>
      <vt:lpstr>Questions please!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MacDonald, Jennifer</dc:creator>
  <cp:lastModifiedBy>Love, Karlin</cp:lastModifiedBy>
  <cp:revision>60</cp:revision>
  <dcterms:created xsi:type="dcterms:W3CDTF">2022-05-02T06:48:06Z</dcterms:created>
  <dcterms:modified xsi:type="dcterms:W3CDTF">2022-06-06T05:54:46Z</dcterms:modified>
</cp:coreProperties>
</file>